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85" r:id="rId6"/>
    <p:sldId id="272" r:id="rId7"/>
    <p:sldId id="273" r:id="rId8"/>
    <p:sldId id="275" r:id="rId9"/>
    <p:sldId id="274" r:id="rId10"/>
    <p:sldId id="286" r:id="rId11"/>
    <p:sldId id="276" r:id="rId12"/>
    <p:sldId id="277" r:id="rId13"/>
    <p:sldId id="278" r:id="rId14"/>
    <p:sldId id="279" r:id="rId15"/>
    <p:sldId id="271" r:id="rId16"/>
    <p:sldId id="281" r:id="rId17"/>
    <p:sldId id="280" r:id="rId18"/>
    <p:sldId id="282" r:id="rId19"/>
    <p:sldId id="283" r:id="rId20"/>
    <p:sldId id="284" r:id="rId21"/>
    <p:sldId id="263" r:id="rId22"/>
    <p:sldId id="266" r:id="rId23"/>
    <p:sldId id="267" r:id="rId24"/>
    <p:sldId id="264" r:id="rId25"/>
    <p:sldId id="268" r:id="rId26"/>
    <p:sldId id="265" r:id="rId27"/>
    <p:sldId id="269" r:id="rId28"/>
    <p:sldId id="27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19" autoAdjust="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DBAE3-8E36-4284-B2E6-A9637F16FCE8}" type="doc">
      <dgm:prSet loTypeId="urn:microsoft.com/office/officeart/2016/7/layout/VerticalSolidActionLis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A2AE63E-E581-48D0-A658-EA9DC5161D16}">
      <dgm:prSet/>
      <dgm:spPr/>
      <dgm:t>
        <a:bodyPr/>
        <a:lstStyle/>
        <a:p>
          <a:r>
            <a:rPr lang="en-US"/>
            <a:t>Try and shop</a:t>
          </a:r>
        </a:p>
      </dgm:t>
    </dgm:pt>
    <dgm:pt modelId="{314164F5-9D18-46C3-A526-6AB1984EE052}" type="parTrans" cxnId="{766DCBE3-4375-4575-8C8D-4B9F59467FE5}">
      <dgm:prSet/>
      <dgm:spPr/>
      <dgm:t>
        <a:bodyPr/>
        <a:lstStyle/>
        <a:p>
          <a:endParaRPr lang="en-US"/>
        </a:p>
      </dgm:t>
    </dgm:pt>
    <dgm:pt modelId="{24608253-A26D-4836-8A4A-BBEA2B7943E4}" type="sibTrans" cxnId="{766DCBE3-4375-4575-8C8D-4B9F59467FE5}">
      <dgm:prSet/>
      <dgm:spPr/>
      <dgm:t>
        <a:bodyPr/>
        <a:lstStyle/>
        <a:p>
          <a:endParaRPr lang="en-US"/>
        </a:p>
      </dgm:t>
    </dgm:pt>
    <dgm:pt modelId="{51DD51EF-6926-49C0-9054-D998E0F3CE82}">
      <dgm:prSet/>
      <dgm:spPr/>
      <dgm:t>
        <a:bodyPr/>
        <a:lstStyle/>
        <a:p>
          <a:r>
            <a:rPr lang="en-US"/>
            <a:t>Try and shop when its not busy</a:t>
          </a:r>
        </a:p>
      </dgm:t>
    </dgm:pt>
    <dgm:pt modelId="{0BDD7AC9-E192-45BB-8F1C-5B86D7D1A848}" type="parTrans" cxnId="{0060A2F7-C0FD-41E2-810F-8D62ACEB0B17}">
      <dgm:prSet/>
      <dgm:spPr/>
      <dgm:t>
        <a:bodyPr/>
        <a:lstStyle/>
        <a:p>
          <a:endParaRPr lang="en-US"/>
        </a:p>
      </dgm:t>
    </dgm:pt>
    <dgm:pt modelId="{6C393CFC-0AC8-4584-8750-9448347855F8}" type="sibTrans" cxnId="{0060A2F7-C0FD-41E2-810F-8D62ACEB0B17}">
      <dgm:prSet/>
      <dgm:spPr/>
      <dgm:t>
        <a:bodyPr/>
        <a:lstStyle/>
        <a:p>
          <a:endParaRPr lang="en-US"/>
        </a:p>
      </dgm:t>
    </dgm:pt>
    <dgm:pt modelId="{BB2FDABF-D3CB-4874-BF3F-15EDB595EE70}">
      <dgm:prSet/>
      <dgm:spPr/>
      <dgm:t>
        <a:bodyPr/>
        <a:lstStyle/>
        <a:p>
          <a:r>
            <a:rPr lang="en-US"/>
            <a:t>Use</a:t>
          </a:r>
        </a:p>
      </dgm:t>
    </dgm:pt>
    <dgm:pt modelId="{46CC5494-AF7D-4935-A336-EC136AD4BD1B}" type="parTrans" cxnId="{7EBFB3CB-BE95-43D3-B037-78322A145288}">
      <dgm:prSet/>
      <dgm:spPr/>
      <dgm:t>
        <a:bodyPr/>
        <a:lstStyle/>
        <a:p>
          <a:endParaRPr lang="en-US"/>
        </a:p>
      </dgm:t>
    </dgm:pt>
    <dgm:pt modelId="{425B6E51-106D-4677-81F0-88F3A908DD00}" type="sibTrans" cxnId="{7EBFB3CB-BE95-43D3-B037-78322A145288}">
      <dgm:prSet/>
      <dgm:spPr/>
      <dgm:t>
        <a:bodyPr/>
        <a:lstStyle/>
        <a:p>
          <a:endParaRPr lang="en-US"/>
        </a:p>
      </dgm:t>
    </dgm:pt>
    <dgm:pt modelId="{7616B629-86E4-4836-B2B0-C9778841EE5D}">
      <dgm:prSet/>
      <dgm:spPr/>
      <dgm:t>
        <a:bodyPr/>
        <a:lstStyle/>
        <a:p>
          <a:r>
            <a:rPr lang="en-US"/>
            <a:t>Use a trolley and wipe down before/ use wipe scanners etc.</a:t>
          </a:r>
        </a:p>
      </dgm:t>
    </dgm:pt>
    <dgm:pt modelId="{A2236BA8-A8B5-4E11-9BC4-52FEBD1C2A32}" type="parTrans" cxnId="{F574F99F-637D-4A91-93A0-2FD06C3FE367}">
      <dgm:prSet/>
      <dgm:spPr/>
      <dgm:t>
        <a:bodyPr/>
        <a:lstStyle/>
        <a:p>
          <a:endParaRPr lang="en-US"/>
        </a:p>
      </dgm:t>
    </dgm:pt>
    <dgm:pt modelId="{16BAB09F-24F5-49E9-B4C6-C4854B95342F}" type="sibTrans" cxnId="{F574F99F-637D-4A91-93A0-2FD06C3FE367}">
      <dgm:prSet/>
      <dgm:spPr/>
      <dgm:t>
        <a:bodyPr/>
        <a:lstStyle/>
        <a:p>
          <a:endParaRPr lang="en-US"/>
        </a:p>
      </dgm:t>
    </dgm:pt>
    <dgm:pt modelId="{84A5B740-BD01-431C-BC5E-2CD4361FDB82}">
      <dgm:prSet/>
      <dgm:spPr/>
      <dgm:t>
        <a:bodyPr/>
        <a:lstStyle/>
        <a:p>
          <a:r>
            <a:rPr lang="en-US"/>
            <a:t>Look</a:t>
          </a:r>
        </a:p>
      </dgm:t>
    </dgm:pt>
    <dgm:pt modelId="{D962B1F3-6893-4102-8547-198B9E7859D9}" type="parTrans" cxnId="{0581C784-60BF-4A87-9C87-353E2B2C045A}">
      <dgm:prSet/>
      <dgm:spPr/>
      <dgm:t>
        <a:bodyPr/>
        <a:lstStyle/>
        <a:p>
          <a:endParaRPr lang="en-US"/>
        </a:p>
      </dgm:t>
    </dgm:pt>
    <dgm:pt modelId="{AFC43BFE-BE8D-4701-8366-80962CFAB938}" type="sibTrans" cxnId="{0581C784-60BF-4A87-9C87-353E2B2C045A}">
      <dgm:prSet/>
      <dgm:spPr/>
      <dgm:t>
        <a:bodyPr/>
        <a:lstStyle/>
        <a:p>
          <a:endParaRPr lang="en-US"/>
        </a:p>
      </dgm:t>
    </dgm:pt>
    <dgm:pt modelId="{A6286285-0A26-4034-97F4-29FDB17BD33F}">
      <dgm:prSet/>
      <dgm:spPr/>
      <dgm:t>
        <a:bodyPr/>
        <a:lstStyle/>
        <a:p>
          <a:r>
            <a:rPr lang="en-US"/>
            <a:t>Look for what you want and not keep checking everything keep at 1-2 meters apart.</a:t>
          </a:r>
        </a:p>
      </dgm:t>
    </dgm:pt>
    <dgm:pt modelId="{EC48231B-CE17-42E8-8053-F198D727AC9B}" type="parTrans" cxnId="{412F4EB5-9308-4950-9C73-6FC20E4636B5}">
      <dgm:prSet/>
      <dgm:spPr/>
      <dgm:t>
        <a:bodyPr/>
        <a:lstStyle/>
        <a:p>
          <a:endParaRPr lang="en-US"/>
        </a:p>
      </dgm:t>
    </dgm:pt>
    <dgm:pt modelId="{77BF5884-F3B7-4803-9154-015D4BA6F2A1}" type="sibTrans" cxnId="{412F4EB5-9308-4950-9C73-6FC20E4636B5}">
      <dgm:prSet/>
      <dgm:spPr/>
      <dgm:t>
        <a:bodyPr/>
        <a:lstStyle/>
        <a:p>
          <a:endParaRPr lang="en-US"/>
        </a:p>
      </dgm:t>
    </dgm:pt>
    <dgm:pt modelId="{A4E4E95B-5582-4B2A-A35B-D6C2558F7305}">
      <dgm:prSet/>
      <dgm:spPr/>
      <dgm:t>
        <a:bodyPr/>
        <a:lstStyle/>
        <a:p>
          <a:r>
            <a:rPr lang="en-US"/>
            <a:t>Have</a:t>
          </a:r>
        </a:p>
      </dgm:t>
    </dgm:pt>
    <dgm:pt modelId="{10161D1F-3DF3-4AC1-A90F-9EB64ED56E97}" type="parTrans" cxnId="{5579A734-D9C9-4500-B817-2F57750BAE8A}">
      <dgm:prSet/>
      <dgm:spPr/>
      <dgm:t>
        <a:bodyPr/>
        <a:lstStyle/>
        <a:p>
          <a:endParaRPr lang="en-US"/>
        </a:p>
      </dgm:t>
    </dgm:pt>
    <dgm:pt modelId="{8FFD3A82-6E45-4646-8F67-68AE411AD0E7}" type="sibTrans" cxnId="{5579A734-D9C9-4500-B817-2F57750BAE8A}">
      <dgm:prSet/>
      <dgm:spPr/>
      <dgm:t>
        <a:bodyPr/>
        <a:lstStyle/>
        <a:p>
          <a:endParaRPr lang="en-US"/>
        </a:p>
      </dgm:t>
    </dgm:pt>
    <dgm:pt modelId="{07014BE2-BC98-4E01-B296-D82565AAC86F}">
      <dgm:prSet/>
      <dgm:spPr/>
      <dgm:t>
        <a:bodyPr/>
        <a:lstStyle/>
        <a:p>
          <a:r>
            <a:rPr lang="en-US"/>
            <a:t>Always have Hand Gels -GET OCD!!!</a:t>
          </a:r>
        </a:p>
      </dgm:t>
    </dgm:pt>
    <dgm:pt modelId="{123AA40E-82DA-42A2-AFAF-19DD6807FE41}" type="parTrans" cxnId="{9BF2EA8B-30E8-471C-9B45-D8E8FDE7D6EF}">
      <dgm:prSet/>
      <dgm:spPr/>
      <dgm:t>
        <a:bodyPr/>
        <a:lstStyle/>
        <a:p>
          <a:endParaRPr lang="en-US"/>
        </a:p>
      </dgm:t>
    </dgm:pt>
    <dgm:pt modelId="{99852437-92BC-49C0-A106-A35BBAA4BD87}" type="sibTrans" cxnId="{9BF2EA8B-30E8-471C-9B45-D8E8FDE7D6EF}">
      <dgm:prSet/>
      <dgm:spPr/>
      <dgm:t>
        <a:bodyPr/>
        <a:lstStyle/>
        <a:p>
          <a:endParaRPr lang="en-US"/>
        </a:p>
      </dgm:t>
    </dgm:pt>
    <dgm:pt modelId="{475107AF-48A0-452D-B000-502FA240DE2A}">
      <dgm:prSet/>
      <dgm:spPr/>
      <dgm:t>
        <a:bodyPr/>
        <a:lstStyle/>
        <a:p>
          <a:r>
            <a:rPr lang="en-US"/>
            <a:t>Leave</a:t>
          </a:r>
        </a:p>
      </dgm:t>
    </dgm:pt>
    <dgm:pt modelId="{0B8A8BB2-7224-4747-8B1A-60813D9E8093}" type="parTrans" cxnId="{B8DAD2CA-3CCE-4036-9EF0-08CD06BA34FF}">
      <dgm:prSet/>
      <dgm:spPr/>
      <dgm:t>
        <a:bodyPr/>
        <a:lstStyle/>
        <a:p>
          <a:endParaRPr lang="en-US"/>
        </a:p>
      </dgm:t>
    </dgm:pt>
    <dgm:pt modelId="{7E75B0CF-4E2F-4E8C-8BEF-3AF4CB70BC5D}" type="sibTrans" cxnId="{B8DAD2CA-3CCE-4036-9EF0-08CD06BA34FF}">
      <dgm:prSet/>
      <dgm:spPr/>
      <dgm:t>
        <a:bodyPr/>
        <a:lstStyle/>
        <a:p>
          <a:endParaRPr lang="en-US"/>
        </a:p>
      </dgm:t>
    </dgm:pt>
    <dgm:pt modelId="{D13A14E6-46DB-40D0-AA96-3FFEA9F01731}">
      <dgm:prSet/>
      <dgm:spPr/>
      <dgm:t>
        <a:bodyPr/>
        <a:lstStyle/>
        <a:p>
          <a:r>
            <a:rPr lang="en-US"/>
            <a:t>Leave parcels on the door mat for a day or two.</a:t>
          </a:r>
        </a:p>
      </dgm:t>
    </dgm:pt>
    <dgm:pt modelId="{EB8DCA62-97BB-42F0-A5E3-B25543657F7D}" type="parTrans" cxnId="{D11020F7-B8C8-4350-A97D-58DAEE652BA8}">
      <dgm:prSet/>
      <dgm:spPr/>
      <dgm:t>
        <a:bodyPr/>
        <a:lstStyle/>
        <a:p>
          <a:endParaRPr lang="en-US"/>
        </a:p>
      </dgm:t>
    </dgm:pt>
    <dgm:pt modelId="{D7422FBC-DA92-4EB6-894D-280CFD5058E0}" type="sibTrans" cxnId="{D11020F7-B8C8-4350-A97D-58DAEE652BA8}">
      <dgm:prSet/>
      <dgm:spPr/>
      <dgm:t>
        <a:bodyPr/>
        <a:lstStyle/>
        <a:p>
          <a:endParaRPr lang="en-US"/>
        </a:p>
      </dgm:t>
    </dgm:pt>
    <dgm:pt modelId="{6EA921E6-168C-4A26-9259-47625A28332E}" type="pres">
      <dgm:prSet presAssocID="{021DBAE3-8E36-4284-B2E6-A9637F16FCE8}" presName="Name0" presStyleCnt="0">
        <dgm:presLayoutVars>
          <dgm:dir/>
          <dgm:animLvl val="lvl"/>
          <dgm:resizeHandles val="exact"/>
        </dgm:presLayoutVars>
      </dgm:prSet>
      <dgm:spPr/>
    </dgm:pt>
    <dgm:pt modelId="{BCEFF1A5-3B0F-4D49-91AC-D61145DAC137}" type="pres">
      <dgm:prSet presAssocID="{9A2AE63E-E581-48D0-A658-EA9DC5161D16}" presName="linNode" presStyleCnt="0"/>
      <dgm:spPr/>
    </dgm:pt>
    <dgm:pt modelId="{0462EC02-90BB-4E75-B8DE-B63029448849}" type="pres">
      <dgm:prSet presAssocID="{9A2AE63E-E581-48D0-A658-EA9DC5161D16}" presName="parentText" presStyleLbl="alignNode1" presStyleIdx="0" presStyleCnt="5">
        <dgm:presLayoutVars>
          <dgm:chMax val="1"/>
          <dgm:bulletEnabled/>
        </dgm:presLayoutVars>
      </dgm:prSet>
      <dgm:spPr/>
    </dgm:pt>
    <dgm:pt modelId="{C3A2EE19-1D64-4330-A75B-AD45E58A465B}" type="pres">
      <dgm:prSet presAssocID="{9A2AE63E-E581-48D0-A658-EA9DC5161D16}" presName="descendantText" presStyleLbl="alignAccFollowNode1" presStyleIdx="0" presStyleCnt="5">
        <dgm:presLayoutVars>
          <dgm:bulletEnabled/>
        </dgm:presLayoutVars>
      </dgm:prSet>
      <dgm:spPr/>
    </dgm:pt>
    <dgm:pt modelId="{7AB67D71-80CD-49E7-93AB-420FC756F805}" type="pres">
      <dgm:prSet presAssocID="{24608253-A26D-4836-8A4A-BBEA2B7943E4}" presName="sp" presStyleCnt="0"/>
      <dgm:spPr/>
    </dgm:pt>
    <dgm:pt modelId="{FECC528E-E988-4478-BA92-AE30C5BB9F22}" type="pres">
      <dgm:prSet presAssocID="{BB2FDABF-D3CB-4874-BF3F-15EDB595EE70}" presName="linNode" presStyleCnt="0"/>
      <dgm:spPr/>
    </dgm:pt>
    <dgm:pt modelId="{6F5EEBE5-A1B5-4D03-8BCF-1E8324F6CA37}" type="pres">
      <dgm:prSet presAssocID="{BB2FDABF-D3CB-4874-BF3F-15EDB595EE70}" presName="parentText" presStyleLbl="alignNode1" presStyleIdx="1" presStyleCnt="5">
        <dgm:presLayoutVars>
          <dgm:chMax val="1"/>
          <dgm:bulletEnabled/>
        </dgm:presLayoutVars>
      </dgm:prSet>
      <dgm:spPr/>
    </dgm:pt>
    <dgm:pt modelId="{26ABFC5B-609E-4C05-92E4-7205A15AD97C}" type="pres">
      <dgm:prSet presAssocID="{BB2FDABF-D3CB-4874-BF3F-15EDB595EE70}" presName="descendantText" presStyleLbl="alignAccFollowNode1" presStyleIdx="1" presStyleCnt="5">
        <dgm:presLayoutVars>
          <dgm:bulletEnabled/>
        </dgm:presLayoutVars>
      </dgm:prSet>
      <dgm:spPr/>
    </dgm:pt>
    <dgm:pt modelId="{F1D7D6DD-2AA1-415C-A350-780C9E26EDFB}" type="pres">
      <dgm:prSet presAssocID="{425B6E51-106D-4677-81F0-88F3A908DD00}" presName="sp" presStyleCnt="0"/>
      <dgm:spPr/>
    </dgm:pt>
    <dgm:pt modelId="{E8C6BFB1-2172-4A1A-9322-04AD615A35E7}" type="pres">
      <dgm:prSet presAssocID="{84A5B740-BD01-431C-BC5E-2CD4361FDB82}" presName="linNode" presStyleCnt="0"/>
      <dgm:spPr/>
    </dgm:pt>
    <dgm:pt modelId="{B119D725-8756-44D6-98F7-59352A21B16A}" type="pres">
      <dgm:prSet presAssocID="{84A5B740-BD01-431C-BC5E-2CD4361FDB82}" presName="parentText" presStyleLbl="alignNode1" presStyleIdx="2" presStyleCnt="5">
        <dgm:presLayoutVars>
          <dgm:chMax val="1"/>
          <dgm:bulletEnabled/>
        </dgm:presLayoutVars>
      </dgm:prSet>
      <dgm:spPr/>
    </dgm:pt>
    <dgm:pt modelId="{E08BB115-2B4D-49F0-B390-42268048C908}" type="pres">
      <dgm:prSet presAssocID="{84A5B740-BD01-431C-BC5E-2CD4361FDB82}" presName="descendantText" presStyleLbl="alignAccFollowNode1" presStyleIdx="2" presStyleCnt="5">
        <dgm:presLayoutVars>
          <dgm:bulletEnabled/>
        </dgm:presLayoutVars>
      </dgm:prSet>
      <dgm:spPr/>
    </dgm:pt>
    <dgm:pt modelId="{5ECBD43D-FAD6-4D96-B8A7-BB337A1977AB}" type="pres">
      <dgm:prSet presAssocID="{AFC43BFE-BE8D-4701-8366-80962CFAB938}" presName="sp" presStyleCnt="0"/>
      <dgm:spPr/>
    </dgm:pt>
    <dgm:pt modelId="{FA382981-8125-4C92-AC3A-D34AD08B528A}" type="pres">
      <dgm:prSet presAssocID="{A4E4E95B-5582-4B2A-A35B-D6C2558F7305}" presName="linNode" presStyleCnt="0"/>
      <dgm:spPr/>
    </dgm:pt>
    <dgm:pt modelId="{17141E9D-BB30-4E14-81C1-903ED825F5D8}" type="pres">
      <dgm:prSet presAssocID="{A4E4E95B-5582-4B2A-A35B-D6C2558F7305}" presName="parentText" presStyleLbl="alignNode1" presStyleIdx="3" presStyleCnt="5">
        <dgm:presLayoutVars>
          <dgm:chMax val="1"/>
          <dgm:bulletEnabled/>
        </dgm:presLayoutVars>
      </dgm:prSet>
      <dgm:spPr/>
    </dgm:pt>
    <dgm:pt modelId="{19A97650-FA52-442E-ACE2-1876976618BC}" type="pres">
      <dgm:prSet presAssocID="{A4E4E95B-5582-4B2A-A35B-D6C2558F7305}" presName="descendantText" presStyleLbl="alignAccFollowNode1" presStyleIdx="3" presStyleCnt="5">
        <dgm:presLayoutVars>
          <dgm:bulletEnabled/>
        </dgm:presLayoutVars>
      </dgm:prSet>
      <dgm:spPr/>
    </dgm:pt>
    <dgm:pt modelId="{0E96F276-9C2D-45DD-9829-0319C6DF8C01}" type="pres">
      <dgm:prSet presAssocID="{8FFD3A82-6E45-4646-8F67-68AE411AD0E7}" presName="sp" presStyleCnt="0"/>
      <dgm:spPr/>
    </dgm:pt>
    <dgm:pt modelId="{08EB2D39-93F5-4792-99DF-E58F7C128E60}" type="pres">
      <dgm:prSet presAssocID="{475107AF-48A0-452D-B000-502FA240DE2A}" presName="linNode" presStyleCnt="0"/>
      <dgm:spPr/>
    </dgm:pt>
    <dgm:pt modelId="{640252D3-E0AB-49CA-9E72-C0CF96FFADAB}" type="pres">
      <dgm:prSet presAssocID="{475107AF-48A0-452D-B000-502FA240DE2A}" presName="parentText" presStyleLbl="alignNode1" presStyleIdx="4" presStyleCnt="5">
        <dgm:presLayoutVars>
          <dgm:chMax val="1"/>
          <dgm:bulletEnabled/>
        </dgm:presLayoutVars>
      </dgm:prSet>
      <dgm:spPr/>
    </dgm:pt>
    <dgm:pt modelId="{D8B9CFB5-2A51-44BC-BE96-1872C4457007}" type="pres">
      <dgm:prSet presAssocID="{475107AF-48A0-452D-B000-502FA240DE2A}" presName="descendantText" presStyleLbl="alignAccFollowNode1" presStyleIdx="4" presStyleCnt="5">
        <dgm:presLayoutVars>
          <dgm:bulletEnabled/>
        </dgm:presLayoutVars>
      </dgm:prSet>
      <dgm:spPr/>
    </dgm:pt>
  </dgm:ptLst>
  <dgm:cxnLst>
    <dgm:cxn modelId="{66900729-4442-4E40-9D18-5962928F1F5B}" type="presOf" srcId="{51DD51EF-6926-49C0-9054-D998E0F3CE82}" destId="{C3A2EE19-1D64-4330-A75B-AD45E58A465B}" srcOrd="0" destOrd="0" presId="urn:microsoft.com/office/officeart/2016/7/layout/VerticalSolidActionList"/>
    <dgm:cxn modelId="{D953BA2E-3F81-4029-BABC-CA2D06E17ECB}" type="presOf" srcId="{7616B629-86E4-4836-B2B0-C9778841EE5D}" destId="{26ABFC5B-609E-4C05-92E4-7205A15AD97C}" srcOrd="0" destOrd="0" presId="urn:microsoft.com/office/officeart/2016/7/layout/VerticalSolidActionList"/>
    <dgm:cxn modelId="{37EF1E32-F443-4969-B3E9-93548AD44329}" type="presOf" srcId="{07014BE2-BC98-4E01-B296-D82565AAC86F}" destId="{19A97650-FA52-442E-ACE2-1876976618BC}" srcOrd="0" destOrd="0" presId="urn:microsoft.com/office/officeart/2016/7/layout/VerticalSolidActionList"/>
    <dgm:cxn modelId="{5579A734-D9C9-4500-B817-2F57750BAE8A}" srcId="{021DBAE3-8E36-4284-B2E6-A9637F16FCE8}" destId="{A4E4E95B-5582-4B2A-A35B-D6C2558F7305}" srcOrd="3" destOrd="0" parTransId="{10161D1F-3DF3-4AC1-A90F-9EB64ED56E97}" sibTransId="{8FFD3A82-6E45-4646-8F67-68AE411AD0E7}"/>
    <dgm:cxn modelId="{5D404A37-642E-4B8F-BF8B-04D4F0B2B73A}" type="presOf" srcId="{A6286285-0A26-4034-97F4-29FDB17BD33F}" destId="{E08BB115-2B4D-49F0-B390-42268048C908}" srcOrd="0" destOrd="0" presId="urn:microsoft.com/office/officeart/2016/7/layout/VerticalSolidActionList"/>
    <dgm:cxn modelId="{1D45C562-DDA0-4C33-B76B-EA5779DB4F30}" type="presOf" srcId="{D13A14E6-46DB-40D0-AA96-3FFEA9F01731}" destId="{D8B9CFB5-2A51-44BC-BE96-1872C4457007}" srcOrd="0" destOrd="0" presId="urn:microsoft.com/office/officeart/2016/7/layout/VerticalSolidActionList"/>
    <dgm:cxn modelId="{4E0EA449-1F0C-4687-AA9F-60FD55E4BF9A}" type="presOf" srcId="{475107AF-48A0-452D-B000-502FA240DE2A}" destId="{640252D3-E0AB-49CA-9E72-C0CF96FFADAB}" srcOrd="0" destOrd="0" presId="urn:microsoft.com/office/officeart/2016/7/layout/VerticalSolidActionList"/>
    <dgm:cxn modelId="{0581C784-60BF-4A87-9C87-353E2B2C045A}" srcId="{021DBAE3-8E36-4284-B2E6-A9637F16FCE8}" destId="{84A5B740-BD01-431C-BC5E-2CD4361FDB82}" srcOrd="2" destOrd="0" parTransId="{D962B1F3-6893-4102-8547-198B9E7859D9}" sibTransId="{AFC43BFE-BE8D-4701-8366-80962CFAB938}"/>
    <dgm:cxn modelId="{C5F7B08B-CDBB-4077-8599-35C1707477F7}" type="presOf" srcId="{9A2AE63E-E581-48D0-A658-EA9DC5161D16}" destId="{0462EC02-90BB-4E75-B8DE-B63029448849}" srcOrd="0" destOrd="0" presId="urn:microsoft.com/office/officeart/2016/7/layout/VerticalSolidActionList"/>
    <dgm:cxn modelId="{9BF2EA8B-30E8-471C-9B45-D8E8FDE7D6EF}" srcId="{A4E4E95B-5582-4B2A-A35B-D6C2558F7305}" destId="{07014BE2-BC98-4E01-B296-D82565AAC86F}" srcOrd="0" destOrd="0" parTransId="{123AA40E-82DA-42A2-AFAF-19DD6807FE41}" sibTransId="{99852437-92BC-49C0-A106-A35BBAA4BD87}"/>
    <dgm:cxn modelId="{F574F99F-637D-4A91-93A0-2FD06C3FE367}" srcId="{BB2FDABF-D3CB-4874-BF3F-15EDB595EE70}" destId="{7616B629-86E4-4836-B2B0-C9778841EE5D}" srcOrd="0" destOrd="0" parTransId="{A2236BA8-A8B5-4E11-9BC4-52FEBD1C2A32}" sibTransId="{16BAB09F-24F5-49E9-B4C6-C4854B95342F}"/>
    <dgm:cxn modelId="{412F4EB5-9308-4950-9C73-6FC20E4636B5}" srcId="{84A5B740-BD01-431C-BC5E-2CD4361FDB82}" destId="{A6286285-0A26-4034-97F4-29FDB17BD33F}" srcOrd="0" destOrd="0" parTransId="{EC48231B-CE17-42E8-8053-F198D727AC9B}" sibTransId="{77BF5884-F3B7-4803-9154-015D4BA6F2A1}"/>
    <dgm:cxn modelId="{B8DAD2CA-3CCE-4036-9EF0-08CD06BA34FF}" srcId="{021DBAE3-8E36-4284-B2E6-A9637F16FCE8}" destId="{475107AF-48A0-452D-B000-502FA240DE2A}" srcOrd="4" destOrd="0" parTransId="{0B8A8BB2-7224-4747-8B1A-60813D9E8093}" sibTransId="{7E75B0CF-4E2F-4E8C-8BEF-3AF4CB70BC5D}"/>
    <dgm:cxn modelId="{EE62EFCA-34E3-4984-80B3-67F1D7B81209}" type="presOf" srcId="{84A5B740-BD01-431C-BC5E-2CD4361FDB82}" destId="{B119D725-8756-44D6-98F7-59352A21B16A}" srcOrd="0" destOrd="0" presId="urn:microsoft.com/office/officeart/2016/7/layout/VerticalSolidActionList"/>
    <dgm:cxn modelId="{7EBFB3CB-BE95-43D3-B037-78322A145288}" srcId="{021DBAE3-8E36-4284-B2E6-A9637F16FCE8}" destId="{BB2FDABF-D3CB-4874-BF3F-15EDB595EE70}" srcOrd="1" destOrd="0" parTransId="{46CC5494-AF7D-4935-A336-EC136AD4BD1B}" sibTransId="{425B6E51-106D-4677-81F0-88F3A908DD00}"/>
    <dgm:cxn modelId="{766DCBE3-4375-4575-8C8D-4B9F59467FE5}" srcId="{021DBAE3-8E36-4284-B2E6-A9637F16FCE8}" destId="{9A2AE63E-E581-48D0-A658-EA9DC5161D16}" srcOrd="0" destOrd="0" parTransId="{314164F5-9D18-46C3-A526-6AB1984EE052}" sibTransId="{24608253-A26D-4836-8A4A-BBEA2B7943E4}"/>
    <dgm:cxn modelId="{8ADC84E5-00FE-444F-AE44-05E90FF03ED6}" type="presOf" srcId="{A4E4E95B-5582-4B2A-A35B-D6C2558F7305}" destId="{17141E9D-BB30-4E14-81C1-903ED825F5D8}" srcOrd="0" destOrd="0" presId="urn:microsoft.com/office/officeart/2016/7/layout/VerticalSolidActionList"/>
    <dgm:cxn modelId="{5AF61FED-AD02-4FE3-ABD6-F312E6D43F6D}" type="presOf" srcId="{021DBAE3-8E36-4284-B2E6-A9637F16FCE8}" destId="{6EA921E6-168C-4A26-9259-47625A28332E}" srcOrd="0" destOrd="0" presId="urn:microsoft.com/office/officeart/2016/7/layout/VerticalSolidActionList"/>
    <dgm:cxn modelId="{F2841FF1-09EA-4F57-A8C2-37B753DB4806}" type="presOf" srcId="{BB2FDABF-D3CB-4874-BF3F-15EDB595EE70}" destId="{6F5EEBE5-A1B5-4D03-8BCF-1E8324F6CA37}" srcOrd="0" destOrd="0" presId="urn:microsoft.com/office/officeart/2016/7/layout/VerticalSolidActionList"/>
    <dgm:cxn modelId="{D11020F7-B8C8-4350-A97D-58DAEE652BA8}" srcId="{475107AF-48A0-452D-B000-502FA240DE2A}" destId="{D13A14E6-46DB-40D0-AA96-3FFEA9F01731}" srcOrd="0" destOrd="0" parTransId="{EB8DCA62-97BB-42F0-A5E3-B25543657F7D}" sibTransId="{D7422FBC-DA92-4EB6-894D-280CFD5058E0}"/>
    <dgm:cxn modelId="{0060A2F7-C0FD-41E2-810F-8D62ACEB0B17}" srcId="{9A2AE63E-E581-48D0-A658-EA9DC5161D16}" destId="{51DD51EF-6926-49C0-9054-D998E0F3CE82}" srcOrd="0" destOrd="0" parTransId="{0BDD7AC9-E192-45BB-8F1C-5B86D7D1A848}" sibTransId="{6C393CFC-0AC8-4584-8750-9448347855F8}"/>
    <dgm:cxn modelId="{5F44243B-6B72-4986-AB4F-418F9587982C}" type="presParOf" srcId="{6EA921E6-168C-4A26-9259-47625A28332E}" destId="{BCEFF1A5-3B0F-4D49-91AC-D61145DAC137}" srcOrd="0" destOrd="0" presId="urn:microsoft.com/office/officeart/2016/7/layout/VerticalSolidActionList"/>
    <dgm:cxn modelId="{8DBE7635-0898-476B-B62E-645979E84111}" type="presParOf" srcId="{BCEFF1A5-3B0F-4D49-91AC-D61145DAC137}" destId="{0462EC02-90BB-4E75-B8DE-B63029448849}" srcOrd="0" destOrd="0" presId="urn:microsoft.com/office/officeart/2016/7/layout/VerticalSolidActionList"/>
    <dgm:cxn modelId="{A30D4A65-AA46-406E-90A5-29980D586E83}" type="presParOf" srcId="{BCEFF1A5-3B0F-4D49-91AC-D61145DAC137}" destId="{C3A2EE19-1D64-4330-A75B-AD45E58A465B}" srcOrd="1" destOrd="0" presId="urn:microsoft.com/office/officeart/2016/7/layout/VerticalSolidActionList"/>
    <dgm:cxn modelId="{9BFA29C5-DE52-4A01-AC91-2369F2A6DDB6}" type="presParOf" srcId="{6EA921E6-168C-4A26-9259-47625A28332E}" destId="{7AB67D71-80CD-49E7-93AB-420FC756F805}" srcOrd="1" destOrd="0" presId="urn:microsoft.com/office/officeart/2016/7/layout/VerticalSolidActionList"/>
    <dgm:cxn modelId="{13CF3908-EBF1-425B-B53D-ED744E5EBF2B}" type="presParOf" srcId="{6EA921E6-168C-4A26-9259-47625A28332E}" destId="{FECC528E-E988-4478-BA92-AE30C5BB9F22}" srcOrd="2" destOrd="0" presId="urn:microsoft.com/office/officeart/2016/7/layout/VerticalSolidActionList"/>
    <dgm:cxn modelId="{305D6291-0D4F-47D8-B987-BE639C4797B8}" type="presParOf" srcId="{FECC528E-E988-4478-BA92-AE30C5BB9F22}" destId="{6F5EEBE5-A1B5-4D03-8BCF-1E8324F6CA37}" srcOrd="0" destOrd="0" presId="urn:microsoft.com/office/officeart/2016/7/layout/VerticalSolidActionList"/>
    <dgm:cxn modelId="{32E591D2-AC8E-4B4A-BAA4-4E5A97DBF3AA}" type="presParOf" srcId="{FECC528E-E988-4478-BA92-AE30C5BB9F22}" destId="{26ABFC5B-609E-4C05-92E4-7205A15AD97C}" srcOrd="1" destOrd="0" presId="urn:microsoft.com/office/officeart/2016/7/layout/VerticalSolidActionList"/>
    <dgm:cxn modelId="{A43FECAE-CE4E-45A3-A79B-31D15FEC6E6F}" type="presParOf" srcId="{6EA921E6-168C-4A26-9259-47625A28332E}" destId="{F1D7D6DD-2AA1-415C-A350-780C9E26EDFB}" srcOrd="3" destOrd="0" presId="urn:microsoft.com/office/officeart/2016/7/layout/VerticalSolidActionList"/>
    <dgm:cxn modelId="{EAB101AA-85A8-4F51-B925-8ED9DBB13C5D}" type="presParOf" srcId="{6EA921E6-168C-4A26-9259-47625A28332E}" destId="{E8C6BFB1-2172-4A1A-9322-04AD615A35E7}" srcOrd="4" destOrd="0" presId="urn:microsoft.com/office/officeart/2016/7/layout/VerticalSolidActionList"/>
    <dgm:cxn modelId="{04D95D4E-AA68-4640-B91C-8C5A1F7CD7E4}" type="presParOf" srcId="{E8C6BFB1-2172-4A1A-9322-04AD615A35E7}" destId="{B119D725-8756-44D6-98F7-59352A21B16A}" srcOrd="0" destOrd="0" presId="urn:microsoft.com/office/officeart/2016/7/layout/VerticalSolidActionList"/>
    <dgm:cxn modelId="{31CAD04B-567A-441C-A70D-6FFB40868533}" type="presParOf" srcId="{E8C6BFB1-2172-4A1A-9322-04AD615A35E7}" destId="{E08BB115-2B4D-49F0-B390-42268048C908}" srcOrd="1" destOrd="0" presId="urn:microsoft.com/office/officeart/2016/7/layout/VerticalSolidActionList"/>
    <dgm:cxn modelId="{4FE23F3C-A010-44D5-9D6D-9D035A45FFC9}" type="presParOf" srcId="{6EA921E6-168C-4A26-9259-47625A28332E}" destId="{5ECBD43D-FAD6-4D96-B8A7-BB337A1977AB}" srcOrd="5" destOrd="0" presId="urn:microsoft.com/office/officeart/2016/7/layout/VerticalSolidActionList"/>
    <dgm:cxn modelId="{C2A52D41-60A6-4423-9A1E-956EB556DE73}" type="presParOf" srcId="{6EA921E6-168C-4A26-9259-47625A28332E}" destId="{FA382981-8125-4C92-AC3A-D34AD08B528A}" srcOrd="6" destOrd="0" presId="urn:microsoft.com/office/officeart/2016/7/layout/VerticalSolidActionList"/>
    <dgm:cxn modelId="{432D72AF-1FF6-481B-A670-8D71A3EBA7B8}" type="presParOf" srcId="{FA382981-8125-4C92-AC3A-D34AD08B528A}" destId="{17141E9D-BB30-4E14-81C1-903ED825F5D8}" srcOrd="0" destOrd="0" presId="urn:microsoft.com/office/officeart/2016/7/layout/VerticalSolidActionList"/>
    <dgm:cxn modelId="{7C939BC9-49DF-4BF9-A51D-83F1A7AB1982}" type="presParOf" srcId="{FA382981-8125-4C92-AC3A-D34AD08B528A}" destId="{19A97650-FA52-442E-ACE2-1876976618BC}" srcOrd="1" destOrd="0" presId="urn:microsoft.com/office/officeart/2016/7/layout/VerticalSolidActionList"/>
    <dgm:cxn modelId="{93514246-8976-4543-91E1-4BF57412A434}" type="presParOf" srcId="{6EA921E6-168C-4A26-9259-47625A28332E}" destId="{0E96F276-9C2D-45DD-9829-0319C6DF8C01}" srcOrd="7" destOrd="0" presId="urn:microsoft.com/office/officeart/2016/7/layout/VerticalSolidActionList"/>
    <dgm:cxn modelId="{4E725A9E-F12F-451E-B723-966D6315682B}" type="presParOf" srcId="{6EA921E6-168C-4A26-9259-47625A28332E}" destId="{08EB2D39-93F5-4792-99DF-E58F7C128E60}" srcOrd="8" destOrd="0" presId="urn:microsoft.com/office/officeart/2016/7/layout/VerticalSolidActionList"/>
    <dgm:cxn modelId="{910CF49C-4247-4442-95A0-3B3CEE3DD03F}" type="presParOf" srcId="{08EB2D39-93F5-4792-99DF-E58F7C128E60}" destId="{640252D3-E0AB-49CA-9E72-C0CF96FFADAB}" srcOrd="0" destOrd="0" presId="urn:microsoft.com/office/officeart/2016/7/layout/VerticalSolidActionList"/>
    <dgm:cxn modelId="{B18E00BB-24DF-472F-B227-7915788DE52C}" type="presParOf" srcId="{08EB2D39-93F5-4792-99DF-E58F7C128E60}" destId="{D8B9CFB5-2A51-44BC-BE96-1872C4457007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2EE19-1D64-4330-A75B-AD45E58A465B}">
      <dsp:nvSpPr>
        <dsp:cNvPr id="0" name=""/>
        <dsp:cNvSpPr/>
      </dsp:nvSpPr>
      <dsp:spPr>
        <a:xfrm>
          <a:off x="2011680" y="1619"/>
          <a:ext cx="8046720" cy="71037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129" tIns="180436" rIns="156129" bIns="18043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Try and shop when its not busy</a:t>
          </a:r>
        </a:p>
      </dsp:txBody>
      <dsp:txXfrm>
        <a:off x="2011680" y="1619"/>
        <a:ext cx="8046720" cy="710376"/>
      </dsp:txXfrm>
    </dsp:sp>
    <dsp:sp modelId="{0462EC02-90BB-4E75-B8DE-B63029448849}">
      <dsp:nvSpPr>
        <dsp:cNvPr id="0" name=""/>
        <dsp:cNvSpPr/>
      </dsp:nvSpPr>
      <dsp:spPr>
        <a:xfrm>
          <a:off x="0" y="1619"/>
          <a:ext cx="2011680" cy="7103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451" tIns="70169" rIns="106451" bIns="7016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Try and shop</a:t>
          </a:r>
        </a:p>
      </dsp:txBody>
      <dsp:txXfrm>
        <a:off x="0" y="1619"/>
        <a:ext cx="2011680" cy="710376"/>
      </dsp:txXfrm>
    </dsp:sp>
    <dsp:sp modelId="{26ABFC5B-609E-4C05-92E4-7205A15AD97C}">
      <dsp:nvSpPr>
        <dsp:cNvPr id="0" name=""/>
        <dsp:cNvSpPr/>
      </dsp:nvSpPr>
      <dsp:spPr>
        <a:xfrm>
          <a:off x="2011680" y="754618"/>
          <a:ext cx="8046720" cy="710376"/>
        </a:xfrm>
        <a:prstGeom prst="rect">
          <a:avLst/>
        </a:prstGeom>
        <a:solidFill>
          <a:schemeClr val="accent2">
            <a:tint val="40000"/>
            <a:alpha val="90000"/>
            <a:hueOff val="2957183"/>
            <a:satOff val="-14263"/>
            <a:lumOff val="-123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957183"/>
              <a:satOff val="-14263"/>
              <a:lumOff val="-12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129" tIns="180436" rIns="156129" bIns="18043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Use a trolley and wipe down before/ use wipe scanners etc.</a:t>
          </a:r>
        </a:p>
      </dsp:txBody>
      <dsp:txXfrm>
        <a:off x="2011680" y="754618"/>
        <a:ext cx="8046720" cy="710376"/>
      </dsp:txXfrm>
    </dsp:sp>
    <dsp:sp modelId="{6F5EEBE5-A1B5-4D03-8BCF-1E8324F6CA37}">
      <dsp:nvSpPr>
        <dsp:cNvPr id="0" name=""/>
        <dsp:cNvSpPr/>
      </dsp:nvSpPr>
      <dsp:spPr>
        <a:xfrm>
          <a:off x="0" y="754618"/>
          <a:ext cx="2011680" cy="710376"/>
        </a:xfrm>
        <a:prstGeom prst="rect">
          <a:avLst/>
        </a:prstGeom>
        <a:solidFill>
          <a:schemeClr val="accent2">
            <a:hueOff val="2808628"/>
            <a:satOff val="-8960"/>
            <a:lumOff val="-3480"/>
            <a:alphaOff val="0"/>
          </a:schemeClr>
        </a:solidFill>
        <a:ln w="12700" cap="flat" cmpd="sng" algn="ctr">
          <a:solidFill>
            <a:schemeClr val="accent2">
              <a:hueOff val="2808628"/>
              <a:satOff val="-8960"/>
              <a:lumOff val="-34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451" tIns="70169" rIns="106451" bIns="7016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Use</a:t>
          </a:r>
        </a:p>
      </dsp:txBody>
      <dsp:txXfrm>
        <a:off x="0" y="754618"/>
        <a:ext cx="2011680" cy="710376"/>
      </dsp:txXfrm>
    </dsp:sp>
    <dsp:sp modelId="{E08BB115-2B4D-49F0-B390-42268048C908}">
      <dsp:nvSpPr>
        <dsp:cNvPr id="0" name=""/>
        <dsp:cNvSpPr/>
      </dsp:nvSpPr>
      <dsp:spPr>
        <a:xfrm>
          <a:off x="2011680" y="1507617"/>
          <a:ext cx="8046720" cy="710376"/>
        </a:xfrm>
        <a:prstGeom prst="rect">
          <a:avLst/>
        </a:prstGeom>
        <a:solidFill>
          <a:schemeClr val="accent2">
            <a:tint val="40000"/>
            <a:alpha val="90000"/>
            <a:hueOff val="5914366"/>
            <a:satOff val="-28525"/>
            <a:lumOff val="-246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5914366"/>
              <a:satOff val="-28525"/>
              <a:lumOff val="-24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129" tIns="180436" rIns="156129" bIns="18043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Look for what you want and not keep checking everything keep at 1-2 meters apart.</a:t>
          </a:r>
        </a:p>
      </dsp:txBody>
      <dsp:txXfrm>
        <a:off x="2011680" y="1507617"/>
        <a:ext cx="8046720" cy="710376"/>
      </dsp:txXfrm>
    </dsp:sp>
    <dsp:sp modelId="{B119D725-8756-44D6-98F7-59352A21B16A}">
      <dsp:nvSpPr>
        <dsp:cNvPr id="0" name=""/>
        <dsp:cNvSpPr/>
      </dsp:nvSpPr>
      <dsp:spPr>
        <a:xfrm>
          <a:off x="0" y="1507617"/>
          <a:ext cx="2011680" cy="710376"/>
        </a:xfrm>
        <a:prstGeom prst="rect">
          <a:avLst/>
        </a:prstGeom>
        <a:solidFill>
          <a:schemeClr val="accent2">
            <a:hueOff val="5617257"/>
            <a:satOff val="-17921"/>
            <a:lumOff val="-6961"/>
            <a:alphaOff val="0"/>
          </a:schemeClr>
        </a:solidFill>
        <a:ln w="12700" cap="flat" cmpd="sng" algn="ctr">
          <a:solidFill>
            <a:schemeClr val="accent2">
              <a:hueOff val="5617257"/>
              <a:satOff val="-17921"/>
              <a:lumOff val="-6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451" tIns="70169" rIns="106451" bIns="7016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Look</a:t>
          </a:r>
        </a:p>
      </dsp:txBody>
      <dsp:txXfrm>
        <a:off x="0" y="1507617"/>
        <a:ext cx="2011680" cy="710376"/>
      </dsp:txXfrm>
    </dsp:sp>
    <dsp:sp modelId="{19A97650-FA52-442E-ACE2-1876976618BC}">
      <dsp:nvSpPr>
        <dsp:cNvPr id="0" name=""/>
        <dsp:cNvSpPr/>
      </dsp:nvSpPr>
      <dsp:spPr>
        <a:xfrm>
          <a:off x="2011680" y="2260616"/>
          <a:ext cx="8046720" cy="710376"/>
        </a:xfrm>
        <a:prstGeom prst="rect">
          <a:avLst/>
        </a:prstGeom>
        <a:solidFill>
          <a:schemeClr val="accent2">
            <a:tint val="40000"/>
            <a:alpha val="90000"/>
            <a:hueOff val="8871550"/>
            <a:satOff val="-42788"/>
            <a:lumOff val="-370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8871550"/>
              <a:satOff val="-42788"/>
              <a:lumOff val="-37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129" tIns="180436" rIns="156129" bIns="18043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Always have Hand Gels -GET OCD!!!</a:t>
          </a:r>
        </a:p>
      </dsp:txBody>
      <dsp:txXfrm>
        <a:off x="2011680" y="2260616"/>
        <a:ext cx="8046720" cy="710376"/>
      </dsp:txXfrm>
    </dsp:sp>
    <dsp:sp modelId="{17141E9D-BB30-4E14-81C1-903ED825F5D8}">
      <dsp:nvSpPr>
        <dsp:cNvPr id="0" name=""/>
        <dsp:cNvSpPr/>
      </dsp:nvSpPr>
      <dsp:spPr>
        <a:xfrm>
          <a:off x="0" y="2260616"/>
          <a:ext cx="2011680" cy="710376"/>
        </a:xfrm>
        <a:prstGeom prst="rect">
          <a:avLst/>
        </a:prstGeom>
        <a:solidFill>
          <a:schemeClr val="accent2">
            <a:hueOff val="8425886"/>
            <a:satOff val="-26881"/>
            <a:lumOff val="-10441"/>
            <a:alphaOff val="0"/>
          </a:schemeClr>
        </a:solidFill>
        <a:ln w="12700" cap="flat" cmpd="sng" algn="ctr">
          <a:solidFill>
            <a:schemeClr val="accent2">
              <a:hueOff val="8425886"/>
              <a:satOff val="-26881"/>
              <a:lumOff val="-104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451" tIns="70169" rIns="106451" bIns="7016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Have</a:t>
          </a:r>
        </a:p>
      </dsp:txBody>
      <dsp:txXfrm>
        <a:off x="0" y="2260616"/>
        <a:ext cx="2011680" cy="710376"/>
      </dsp:txXfrm>
    </dsp:sp>
    <dsp:sp modelId="{D8B9CFB5-2A51-44BC-BE96-1872C4457007}">
      <dsp:nvSpPr>
        <dsp:cNvPr id="0" name=""/>
        <dsp:cNvSpPr/>
      </dsp:nvSpPr>
      <dsp:spPr>
        <a:xfrm>
          <a:off x="2011680" y="3013616"/>
          <a:ext cx="8046720" cy="710376"/>
        </a:xfrm>
        <a:prstGeom prst="rect">
          <a:avLst/>
        </a:prstGeom>
        <a:solidFill>
          <a:schemeClr val="accent2">
            <a:tint val="40000"/>
            <a:alpha val="90000"/>
            <a:hueOff val="11828732"/>
            <a:satOff val="-57050"/>
            <a:lumOff val="-493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1828732"/>
              <a:satOff val="-57050"/>
              <a:lumOff val="-49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129" tIns="180436" rIns="156129" bIns="180436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Leave parcels on the door mat for a day or two.</a:t>
          </a:r>
        </a:p>
      </dsp:txBody>
      <dsp:txXfrm>
        <a:off x="2011680" y="3013616"/>
        <a:ext cx="8046720" cy="710376"/>
      </dsp:txXfrm>
    </dsp:sp>
    <dsp:sp modelId="{640252D3-E0AB-49CA-9E72-C0CF96FFADAB}">
      <dsp:nvSpPr>
        <dsp:cNvPr id="0" name=""/>
        <dsp:cNvSpPr/>
      </dsp:nvSpPr>
      <dsp:spPr>
        <a:xfrm>
          <a:off x="0" y="3013616"/>
          <a:ext cx="2011680" cy="710376"/>
        </a:xfrm>
        <a:prstGeom prst="rect">
          <a:avLst/>
        </a:prstGeom>
        <a:solidFill>
          <a:schemeClr val="accent2">
            <a:hueOff val="11234514"/>
            <a:satOff val="-35841"/>
            <a:lumOff val="-13922"/>
            <a:alphaOff val="0"/>
          </a:schemeClr>
        </a:solidFill>
        <a:ln w="12700" cap="flat" cmpd="sng" algn="ctr">
          <a:solidFill>
            <a:schemeClr val="accent2">
              <a:hueOff val="11234514"/>
              <a:satOff val="-35841"/>
              <a:lumOff val="-139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451" tIns="70169" rIns="106451" bIns="7016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Leave</a:t>
          </a:r>
        </a:p>
      </dsp:txBody>
      <dsp:txXfrm>
        <a:off x="0" y="3013616"/>
        <a:ext cx="2011680" cy="710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GQpJafaWj0?feature=oembed" TargetMode="Externa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18032" y="206744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Infection control with covid19 precaution's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4" y="4301656"/>
            <a:ext cx="4628906" cy="253988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Temi’ Adeleke BSc GRADIOSH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BF5250-37D1-4124-B214-0DFB18CBF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b="0" i="0">
                <a:solidFill>
                  <a:srgbClr val="FFFFFF"/>
                </a:solidFill>
                <a:effectLst/>
                <a:latin typeface="Helvetica Neue"/>
              </a:rPr>
              <a:t> High risk People</a:t>
            </a:r>
            <a:endParaRPr lang="en-GB" sz="4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2C7D-5115-44F8-AA6B-E09B59852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US" sz="3200" b="0" i="0" dirty="0">
                <a:solidFill>
                  <a:srgbClr val="FFFFFF"/>
                </a:solidFill>
                <a:effectLst/>
                <a:latin typeface="Helvetica Neue"/>
              </a:rPr>
              <a:t>BAME</a:t>
            </a:r>
          </a:p>
          <a:p>
            <a:r>
              <a:rPr lang="en-US" sz="3200" b="0" i="0" dirty="0">
                <a:solidFill>
                  <a:srgbClr val="FFFFFF"/>
                </a:solidFill>
                <a:effectLst/>
                <a:latin typeface="Helvetica Neue"/>
              </a:rPr>
              <a:t>ELDERLY</a:t>
            </a:r>
          </a:p>
          <a:p>
            <a:r>
              <a:rPr lang="en-US" sz="3200" b="0" i="0" dirty="0">
                <a:solidFill>
                  <a:srgbClr val="FFFFFF"/>
                </a:solidFill>
                <a:effectLst/>
                <a:latin typeface="Helvetica Neue"/>
              </a:rPr>
              <a:t>UNDERLINING MEDICAL CONDITIONS</a:t>
            </a:r>
          </a:p>
        </p:txBody>
      </p:sp>
    </p:spTree>
    <p:extLst>
      <p:ext uri="{BB962C8B-B14F-4D97-AF65-F5344CB8AC3E}">
        <p14:creationId xmlns:p14="http://schemas.microsoft.com/office/powerpoint/2010/main" val="224402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1F8A34-FA54-48BA-9175-E951F4535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GB" sz="4400" b="0" i="0">
                <a:solidFill>
                  <a:srgbClr val="FFFFFF"/>
                </a:solidFill>
                <a:effectLst/>
                <a:latin typeface="Helvetica Neue"/>
              </a:rPr>
              <a:t>Preventing spread COVID 19.</a:t>
            </a:r>
            <a:endParaRPr lang="en-GB" sz="4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3403B-472D-40C4-B126-7C3C2F13D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 fontScale="92500"/>
          </a:bodyPr>
          <a:lstStyle/>
          <a:p>
            <a:r>
              <a:rPr lang="en-US" sz="2400" b="0" i="0" dirty="0">
                <a:solidFill>
                  <a:srgbClr val="FFFFFF"/>
                </a:solidFill>
                <a:effectLst/>
                <a:latin typeface="Helvetica Neue"/>
              </a:rPr>
              <a:t>PPE- Gloves aprons masks. Don’t touch your face, encourage service users to use tissues</a:t>
            </a:r>
          </a:p>
          <a:p>
            <a:r>
              <a:rPr lang="en-US" sz="2400" b="0" i="0" dirty="0">
                <a:solidFill>
                  <a:srgbClr val="FFFFFF"/>
                </a:solidFill>
                <a:effectLst/>
                <a:latin typeface="Helvetica Neue"/>
              </a:rPr>
              <a:t>Gloves- use them!!</a:t>
            </a:r>
          </a:p>
          <a:p>
            <a:r>
              <a:rPr lang="en-US" sz="2400" dirty="0">
                <a:solidFill>
                  <a:srgbClr val="FFFFFF"/>
                </a:solidFill>
                <a:latin typeface="Helvetica Neue"/>
              </a:rPr>
              <a:t>R</a:t>
            </a:r>
            <a:r>
              <a:rPr lang="en-US" sz="2400" b="0" i="0" dirty="0">
                <a:solidFill>
                  <a:srgbClr val="FFFFFF"/>
                </a:solidFill>
                <a:effectLst/>
                <a:latin typeface="Helvetica Neue"/>
              </a:rPr>
              <a:t>ings, Bracelets, watches can break gloves </a:t>
            </a:r>
          </a:p>
          <a:p>
            <a:r>
              <a:rPr lang="en-US" sz="2400" b="0" i="0" dirty="0">
                <a:solidFill>
                  <a:srgbClr val="FFFFFF"/>
                </a:solidFill>
                <a:effectLst/>
                <a:latin typeface="Helvetica Neue"/>
              </a:rPr>
              <a:t>Removing Gloves- Turn them  inside out.</a:t>
            </a:r>
          </a:p>
          <a:p>
            <a:r>
              <a:rPr lang="en-US" sz="2400" dirty="0">
                <a:solidFill>
                  <a:srgbClr val="FFFFFF"/>
                </a:solidFill>
                <a:latin typeface="Helvetica Neue"/>
              </a:rPr>
              <a:t>S</a:t>
            </a:r>
            <a:r>
              <a:rPr lang="en-US" sz="2400" b="0" i="0" dirty="0">
                <a:solidFill>
                  <a:srgbClr val="FFFFFF"/>
                </a:solidFill>
                <a:effectLst/>
                <a:latin typeface="Helvetica Neue"/>
              </a:rPr>
              <a:t>ecured double bag in rubbish. change gloves after every contact. do not exit rooms with gloves.</a:t>
            </a:r>
          </a:p>
          <a:p>
            <a:r>
              <a:rPr lang="en-US" sz="2400" b="0" i="0" dirty="0">
                <a:solidFill>
                  <a:srgbClr val="FFFFFF"/>
                </a:solidFill>
                <a:effectLst/>
                <a:latin typeface="Helvetica Neue"/>
              </a:rPr>
              <a:t>masks-only work if used correctly. Wash hands or use alcohol gels  After</a:t>
            </a:r>
            <a:br>
              <a:rPr lang="en-US" sz="2000" b="0" i="0" dirty="0">
                <a:solidFill>
                  <a:srgbClr val="FFFFFF"/>
                </a:solidFill>
                <a:effectLst/>
                <a:latin typeface="Helvetica Neue"/>
              </a:rPr>
            </a:br>
            <a:endParaRPr lang="en-US" sz="2000" b="0" i="0" dirty="0">
              <a:solidFill>
                <a:srgbClr val="FFFFFF"/>
              </a:solidFill>
              <a:effectLst/>
              <a:latin typeface="Helvetica Neue"/>
            </a:endParaRPr>
          </a:p>
          <a:p>
            <a:endParaRPr lang="en-GB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64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3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C11986-F094-4E80-8A26-148B7054D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23534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000" cap="all" spc="-100" dirty="0">
                <a:solidFill>
                  <a:schemeClr val="bg1"/>
                </a:solidFill>
              </a:rPr>
              <a:t>Handwashing Tips</a:t>
            </a:r>
            <a:br>
              <a:rPr lang="en-US" sz="3000" cap="all" spc="-100" dirty="0">
                <a:solidFill>
                  <a:schemeClr val="bg1"/>
                </a:solidFill>
              </a:rPr>
            </a:br>
            <a:r>
              <a:rPr lang="en-US" sz="1600" b="0" i="0" dirty="0">
                <a:solidFill>
                  <a:srgbClr val="FF0000"/>
                </a:solidFill>
                <a:effectLst/>
                <a:latin typeface="Helvetica Neue"/>
              </a:rPr>
              <a:t>Handwashing technique</a:t>
            </a:r>
            <a:br>
              <a:rPr lang="en-US" sz="1600" b="0" i="0" dirty="0">
                <a:solidFill>
                  <a:srgbClr val="FF0000"/>
                </a:solidFill>
                <a:effectLst/>
                <a:latin typeface="Helvetica Neue"/>
              </a:rPr>
            </a:br>
            <a:r>
              <a:rPr lang="en-US" sz="1600" b="0" i="0" dirty="0">
                <a:solidFill>
                  <a:srgbClr val="FF0000"/>
                </a:solidFill>
                <a:effectLst/>
                <a:latin typeface="Helvetica Neue"/>
              </a:rPr>
              <a:t>areas frequently missed?</a:t>
            </a:r>
            <a:br>
              <a:rPr lang="en-US" sz="1200" b="0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en-US" sz="3000" cap="all" spc="-1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nline Media 3" title="Handwashing- The 12 Steps">
            <a:hlinkClick r:id="" action="ppaction://media"/>
            <a:extLst>
              <a:ext uri="{FF2B5EF4-FFF2-40B4-BE49-F238E27FC236}">
                <a16:creationId xmlns:a16="http://schemas.microsoft.com/office/drawing/2014/main" id="{F45FCF16-2155-42BF-BBF1-0FF8FF19CCE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346570" y="1683058"/>
            <a:ext cx="6202238" cy="348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664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F5A30-D967-410C-B69F-DC83BB12F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en-US" b="0" i="0">
                <a:effectLst/>
                <a:latin typeface="Helvetica Neue"/>
              </a:rPr>
              <a:t>Types of test</a:t>
            </a:r>
            <a:br>
              <a:rPr lang="en-US" b="0" i="0">
                <a:effectLst/>
                <a:latin typeface="Helvetica Neue"/>
              </a:rPr>
            </a:b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7" name="Graphic 6" descr="Fingerprint">
            <a:extLst>
              <a:ext uri="{FF2B5EF4-FFF2-40B4-BE49-F238E27FC236}">
                <a16:creationId xmlns:a16="http://schemas.microsoft.com/office/drawing/2014/main" id="{1730CF73-3D35-4FC3-B976-35FBDA7E3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5256" y="1230863"/>
            <a:ext cx="4172989" cy="44144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BAAB6-F48E-421A-BEEF-D1F2D50A9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1602658"/>
            <a:ext cx="4957554" cy="4432381"/>
          </a:xfrm>
        </p:spPr>
        <p:txBody>
          <a:bodyPr>
            <a:normAutofit/>
          </a:bodyPr>
          <a:lstStyle/>
          <a:p>
            <a:r>
              <a:rPr lang="en-US" sz="2000" b="0" i="0" dirty="0">
                <a:effectLst/>
                <a:latin typeface="Helvetica Neue"/>
              </a:rPr>
              <a:t>Antibodies' and swabs?</a:t>
            </a:r>
          </a:p>
          <a:p>
            <a:r>
              <a:rPr lang="en-US" sz="2000" b="0" i="0" dirty="0">
                <a:effectLst/>
                <a:latin typeface="Helvetica Neue"/>
              </a:rPr>
              <a:t>Negative-no need to isolate if you test negative</a:t>
            </a:r>
          </a:p>
          <a:p>
            <a:r>
              <a:rPr lang="en-US" sz="2000" b="0" i="0" dirty="0">
                <a:effectLst/>
                <a:latin typeface="Helvetica Neue"/>
              </a:rPr>
              <a:t>Positive. Check with your employer before going back to work. if you have taken the test self isolate for 7days until you get the result.</a:t>
            </a:r>
          </a:p>
          <a:p>
            <a:r>
              <a:rPr lang="en-US" sz="2000" dirty="0">
                <a:latin typeface="Helvetica Neue"/>
              </a:rPr>
              <a:t>U</a:t>
            </a:r>
            <a:r>
              <a:rPr lang="en-US" sz="2000" b="0" i="0" dirty="0">
                <a:effectLst/>
                <a:latin typeface="Helvetica Neue"/>
              </a:rPr>
              <a:t>nclear/void results, you will need to do it again</a:t>
            </a:r>
          </a:p>
          <a:p>
            <a:r>
              <a:rPr lang="en-US" sz="2000" dirty="0">
                <a:latin typeface="Helvetica Neue"/>
              </a:rPr>
              <a:t>E</a:t>
            </a:r>
            <a:r>
              <a:rPr lang="en-US" sz="2000" b="0" i="0" dirty="0">
                <a:effectLst/>
                <a:latin typeface="Helvetica Neue"/>
              </a:rPr>
              <a:t>veryone you live with or support bubble must self isolate for 14days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21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3EF85-8627-4FE6-9478-4F6A1A5CF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85274"/>
          </a:xfrm>
        </p:spPr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Helvetica Neue"/>
              </a:rPr>
              <a:t>Preventing spread COVID 19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9A0DD-677B-4F46-AD1E-004B757F9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91478"/>
            <a:ext cx="10058400" cy="4561266"/>
          </a:xfrm>
        </p:spPr>
        <p:txBody>
          <a:bodyPr/>
          <a:lstStyle/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Helvetica Neue"/>
              </a:rPr>
              <a:t>Travelling- Stay away from crowds at bus stops, etc. </a:t>
            </a:r>
          </a:p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Helvetica Neue"/>
              </a:rPr>
              <a:t>Cycling, Walking, keep your distance.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Helvetica Neue"/>
              </a:rPr>
              <a:t>F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Helvetica Neue"/>
              </a:rPr>
              <a:t>ace coverings /masks, do not touch face or surfaces don’t travel at all if you experience symptoms.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Helvetica Neue"/>
              </a:rPr>
              <a:t>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Helvetica Neue"/>
              </a:rPr>
              <a:t>void loud talking singing etc. because of droplets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Helvetica Neue"/>
              </a:rPr>
              <a:t>Hand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Helvetica Neue"/>
              </a:rPr>
              <a:t> gels use : The same technique as </a:t>
            </a:r>
            <a:r>
              <a:rPr lang="en-US" sz="1800" dirty="0">
                <a:solidFill>
                  <a:srgbClr val="000000"/>
                </a:solidFill>
                <a:latin typeface="Helvetica Neue"/>
              </a:rPr>
              <a:t>H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Helvetica Neue"/>
              </a:rPr>
              <a:t>andwashing. if your hand is not visibly dirty? It must contain least 60% alcohol.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Helvetica Neue"/>
              </a:rPr>
              <a:t>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Helvetica Neue"/>
              </a:rPr>
              <a:t>urfaces</a:t>
            </a:r>
          </a:p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Helvetica Neue"/>
              </a:rPr>
              <a:t>Metals, plastics and other surfaces. 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Helvetica Neue"/>
              </a:rPr>
              <a:t>A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Helvetica Neue"/>
              </a:rPr>
              <a:t>ntibacterial wipes. Change wipes regularly. Phones screens. </a:t>
            </a:r>
          </a:p>
          <a:p>
            <a:pPr algn="l"/>
            <a:r>
              <a:rPr lang="en-US" sz="1800" b="0" i="0" dirty="0">
                <a:solidFill>
                  <a:srgbClr val="FF0000"/>
                </a:solidFill>
                <a:effectLst/>
                <a:latin typeface="Helvetica Neue"/>
              </a:rPr>
              <a:t>Do your part in reducing transmission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87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5F13C6-BCE7-432C-A5D6-05AF52857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br>
              <a:rPr lang="en-US" sz="4400" b="0" i="0">
                <a:solidFill>
                  <a:srgbClr val="FFFFFF"/>
                </a:solidFill>
                <a:effectLst/>
                <a:latin typeface="Helvetica Neue"/>
              </a:rPr>
            </a:br>
            <a:r>
              <a:rPr lang="en-US" sz="4400" b="0" i="0">
                <a:solidFill>
                  <a:srgbClr val="FFFFFF"/>
                </a:solidFill>
                <a:effectLst/>
                <a:latin typeface="Helvetica Neue"/>
              </a:rPr>
              <a:t>Children and young people</a:t>
            </a:r>
            <a:br>
              <a:rPr lang="en-US" sz="4400" b="0" i="0">
                <a:solidFill>
                  <a:srgbClr val="FFFFFF"/>
                </a:solidFill>
                <a:effectLst/>
                <a:latin typeface="Helvetica Neue"/>
              </a:rPr>
            </a:br>
            <a:endParaRPr lang="en-GB" sz="4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1F1FF-BA5F-4484-BEFE-9460AB4C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br>
              <a:rPr lang="en-US" sz="2000" b="0" i="0" dirty="0">
                <a:solidFill>
                  <a:srgbClr val="FFFFFF"/>
                </a:solidFill>
                <a:effectLst/>
                <a:latin typeface="Helvetica Neue"/>
              </a:rPr>
            </a:br>
            <a:endParaRPr lang="en-US" sz="2000" b="0" i="0" dirty="0">
              <a:solidFill>
                <a:srgbClr val="FFFFFF"/>
              </a:solidFill>
              <a:effectLst/>
              <a:latin typeface="Helvetica Neue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i="0" dirty="0">
                <a:solidFill>
                  <a:srgbClr val="FFFFFF"/>
                </a:solidFill>
                <a:effectLst/>
                <a:latin typeface="Helvetica Neue"/>
              </a:rPr>
              <a:t> 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Helvetica Neue"/>
              </a:rPr>
              <a:t>They can become Clingy, anxious, bedwetting, angry,</a:t>
            </a:r>
          </a:p>
          <a:p>
            <a:r>
              <a:rPr lang="en-US" sz="2800" b="0" i="0" dirty="0">
                <a:solidFill>
                  <a:srgbClr val="FFFFFF"/>
                </a:solidFill>
                <a:effectLst/>
                <a:latin typeface="Helvetica Neue"/>
              </a:rPr>
              <a:t>Listen to them, love them, Speak kindly</a:t>
            </a:r>
          </a:p>
          <a:p>
            <a:r>
              <a:rPr lang="en-US" sz="2800" dirty="0">
                <a:solidFill>
                  <a:srgbClr val="FFFFFF"/>
                </a:solidFill>
                <a:latin typeface="Helvetica Neue"/>
              </a:rPr>
              <a:t>A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Helvetica Neue"/>
              </a:rPr>
              <a:t>void separating them</a:t>
            </a:r>
          </a:p>
          <a:p>
            <a:r>
              <a:rPr lang="en-US" sz="2800" dirty="0">
                <a:solidFill>
                  <a:srgbClr val="FFFFFF"/>
                </a:solidFill>
                <a:latin typeface="Helvetica Neue"/>
              </a:rPr>
              <a:t>G</a:t>
            </a:r>
            <a:r>
              <a:rPr lang="en-US" sz="2800" b="0" i="0" dirty="0">
                <a:solidFill>
                  <a:srgbClr val="FFFFFF"/>
                </a:solidFill>
                <a:effectLst/>
                <a:latin typeface="Helvetica Neue"/>
              </a:rPr>
              <a:t>ive them info on what could happen and how to protect themselves</a:t>
            </a:r>
          </a:p>
          <a:p>
            <a:pPr marL="0" indent="0">
              <a:buNone/>
            </a:pPr>
            <a:br>
              <a:rPr lang="en-US" sz="2000" b="0" i="0" dirty="0">
                <a:solidFill>
                  <a:srgbClr val="FFFFFF"/>
                </a:solidFill>
                <a:effectLst/>
                <a:latin typeface="Helvetica Neue"/>
              </a:rPr>
            </a:br>
            <a:endParaRPr lang="en-US" sz="2000" b="0" i="0" dirty="0">
              <a:solidFill>
                <a:srgbClr val="FFFFFF"/>
              </a:solidFill>
              <a:effectLst/>
              <a:latin typeface="Helvetica Neue"/>
            </a:endParaRPr>
          </a:p>
          <a:p>
            <a:endParaRPr lang="en-GB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77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36880-DF26-4AD2-A696-F24AE3F6C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br>
              <a:rPr lang="en-US" sz="4400" b="0" i="0" dirty="0">
                <a:solidFill>
                  <a:srgbClr val="FFFFFF"/>
                </a:solidFill>
                <a:effectLst/>
                <a:latin typeface="Helvetica Neue"/>
              </a:rPr>
            </a:br>
            <a:r>
              <a:rPr lang="en-US" sz="4400" b="0" i="0" dirty="0">
                <a:solidFill>
                  <a:srgbClr val="FFFFFF"/>
                </a:solidFill>
                <a:effectLst/>
                <a:latin typeface="Helvetica Neue"/>
              </a:rPr>
              <a:t>PETS</a:t>
            </a:r>
            <a:br>
              <a:rPr lang="en-US" sz="4400" b="0" i="0" dirty="0">
                <a:solidFill>
                  <a:srgbClr val="FFFFFF"/>
                </a:solidFill>
                <a:effectLst/>
                <a:latin typeface="Helvetica Neue"/>
              </a:rPr>
            </a:b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ABC4D-7986-43FF-BD74-2FA6F1F05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b="0" i="0" dirty="0">
              <a:solidFill>
                <a:srgbClr val="FFFFFF"/>
              </a:solidFill>
              <a:effectLst/>
              <a:latin typeface="Helvetica Neue"/>
            </a:endParaRPr>
          </a:p>
          <a:p>
            <a:r>
              <a:rPr lang="en-US" sz="2400" dirty="0">
                <a:solidFill>
                  <a:srgbClr val="FFFFFF"/>
                </a:solidFill>
                <a:latin typeface="Helvetica Neue"/>
              </a:rPr>
              <a:t>There's</a:t>
            </a:r>
            <a:r>
              <a:rPr lang="en-US" sz="2400" b="0" i="0" dirty="0">
                <a:solidFill>
                  <a:srgbClr val="FFFFFF"/>
                </a:solidFill>
                <a:effectLst/>
                <a:latin typeface="Helvetica Neue"/>
              </a:rPr>
              <a:t>  no evidence that suggest that a pets carry COVID 19.</a:t>
            </a:r>
          </a:p>
          <a:p>
            <a:r>
              <a:rPr lang="en-US" sz="2400" dirty="0">
                <a:solidFill>
                  <a:srgbClr val="FFFFFF"/>
                </a:solidFill>
                <a:latin typeface="Helvetica Neue"/>
              </a:rPr>
              <a:t>B</a:t>
            </a:r>
            <a:r>
              <a:rPr lang="en-US" sz="2400" b="0" i="0" dirty="0">
                <a:solidFill>
                  <a:srgbClr val="FFFFFF"/>
                </a:solidFill>
                <a:effectLst/>
                <a:latin typeface="Helvetica Neue"/>
              </a:rPr>
              <a:t>ut always wash your hands….</a:t>
            </a:r>
          </a:p>
          <a:p>
            <a:r>
              <a:rPr lang="en-US" sz="2400" b="0" i="0" dirty="0">
                <a:solidFill>
                  <a:srgbClr val="FFFFFF"/>
                </a:solidFill>
                <a:effectLst/>
                <a:latin typeface="Helvetica Neue"/>
              </a:rPr>
              <a:t>Keep your dog fit and healthy. if your dog cannot exercise at home ask someone to walk them</a:t>
            </a:r>
          </a:p>
          <a:p>
            <a:r>
              <a:rPr lang="en-US" sz="2400" dirty="0">
                <a:solidFill>
                  <a:srgbClr val="FFFFFF"/>
                </a:solidFill>
                <a:latin typeface="Helvetica Neue"/>
              </a:rPr>
              <a:t>A</a:t>
            </a:r>
            <a:r>
              <a:rPr lang="en-US" sz="2400" b="0" i="0" dirty="0">
                <a:solidFill>
                  <a:srgbClr val="FFFFFF"/>
                </a:solidFill>
                <a:effectLst/>
                <a:latin typeface="Helvetica Neue"/>
              </a:rPr>
              <a:t>void unnecessary visit with the vet.</a:t>
            </a:r>
          </a:p>
          <a:p>
            <a:r>
              <a:rPr lang="en-US" sz="2400" dirty="0">
                <a:solidFill>
                  <a:srgbClr val="FFFFFF"/>
                </a:solidFill>
                <a:latin typeface="Helvetica Neue"/>
              </a:rPr>
              <a:t>U</a:t>
            </a:r>
            <a:r>
              <a:rPr lang="en-US" sz="2400" b="0" i="0" dirty="0">
                <a:solidFill>
                  <a:srgbClr val="FFFFFF"/>
                </a:solidFill>
                <a:effectLst/>
                <a:latin typeface="Helvetica Neue"/>
              </a:rPr>
              <a:t>rgent treatment only</a:t>
            </a:r>
            <a:endParaRPr lang="en-US" sz="2400" dirty="0">
              <a:solidFill>
                <a:srgbClr val="FFFFFF"/>
              </a:solidFill>
              <a:latin typeface="Helvetica Neue"/>
            </a:endParaRPr>
          </a:p>
          <a:p>
            <a:r>
              <a:rPr lang="en-US" sz="2400" dirty="0">
                <a:solidFill>
                  <a:srgbClr val="FFFFFF"/>
                </a:solidFill>
                <a:latin typeface="Helvetica Neue"/>
              </a:rPr>
              <a:t>C</a:t>
            </a:r>
            <a:r>
              <a:rPr lang="en-US" sz="2400" b="0" i="0" dirty="0">
                <a:solidFill>
                  <a:srgbClr val="FFFFFF"/>
                </a:solidFill>
                <a:effectLst/>
                <a:latin typeface="Helvetica Neue"/>
              </a:rPr>
              <a:t>all the vet to seek assistance.</a:t>
            </a:r>
          </a:p>
          <a:p>
            <a:endParaRPr lang="en-GB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566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90EC7-CCED-47D5-A511-3A088B312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74888"/>
          </a:xfrm>
        </p:spPr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  <a:t>Stress</a:t>
            </a:r>
            <a:b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DBC8E-A1DC-4262-9C30-D621C6C27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15332"/>
            <a:ext cx="10058400" cy="4537412"/>
          </a:xfrm>
        </p:spPr>
        <p:txBody>
          <a:bodyPr/>
          <a:lstStyle/>
          <a:p>
            <a:pPr marL="0" indent="0" algn="l"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Helvetica Neue"/>
                <a:hlinkClick r:id="rId2"/>
              </a:rPr>
              <a:t>www.who.int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 Neue"/>
              </a:rPr>
              <a:t>. 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Helvetica Neue"/>
              </a:rPr>
              <a:t>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 Neue"/>
              </a:rPr>
              <a:t>ormal to be sad, </a:t>
            </a:r>
          </a:p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Helvetica Neue"/>
              </a:rPr>
              <a:t>Scared, angry, annoyed. talk to your family</a:t>
            </a:r>
          </a:p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Helvetica Neue"/>
              </a:rPr>
              <a:t>Diet?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Helvetica Neue"/>
              </a:rPr>
              <a:t>Always keep in touch with people- 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 Neue"/>
              </a:rPr>
              <a:t>ocial media. 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Helvetica Neue"/>
              </a:rPr>
              <a:t>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 Neue"/>
              </a:rPr>
              <a:t>on’t use smoking alcohol or drugs to deal with it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Helvetica Neue"/>
              </a:rPr>
              <a:t>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 Neue"/>
              </a:rPr>
              <a:t>et the facts gather the information seek help from local public health 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Helvetica Neue"/>
              </a:rPr>
              <a:t>L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Helvetica Neue"/>
              </a:rPr>
              <a:t>imit the times spent on listening to scary news and messages.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356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8D088-EF73-4FA3-9D00-7C5F21CAD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Helvetica Neue"/>
              </a:rPr>
              <a:t>W</a:t>
            </a:r>
            <a:r>
              <a:rPr lang="en-US" sz="4400" b="0" i="0" dirty="0">
                <a:solidFill>
                  <a:schemeClr val="tx1"/>
                </a:solidFill>
                <a:effectLst/>
                <a:latin typeface="Helvetica Neue"/>
              </a:rPr>
              <a:t>hat infections can you be exposed to in your job role?</a:t>
            </a:r>
            <a:br>
              <a:rPr lang="en-US" sz="4400" b="0" i="0" dirty="0">
                <a:solidFill>
                  <a:schemeClr val="tx1"/>
                </a:solidFill>
                <a:effectLst/>
                <a:latin typeface="Helvetica Neue"/>
              </a:rPr>
            </a:b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A1C36-7AA3-49B2-A3ED-B1F934DD5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US" sz="2000"/>
              <a:t>Infectious waste:</a:t>
            </a:r>
          </a:p>
          <a:p>
            <a:pPr marL="0" indent="0">
              <a:buNone/>
            </a:pPr>
            <a:r>
              <a:rPr lang="en-US" sz="2000" b="1" i="1"/>
              <a:t>includes any fluids, solids or materials that have the potential to carry infectious organisms and transfer diseases</a:t>
            </a:r>
          </a:p>
          <a:p>
            <a:r>
              <a:rPr lang="en-US" sz="2000" b="1" i="1"/>
              <a:t>Infectious waste is anything contaminated with human or animal:</a:t>
            </a:r>
          </a:p>
          <a:p>
            <a:r>
              <a:rPr lang="en-US" sz="2000" b="0" i="0">
                <a:effectLst/>
                <a:latin typeface="Helvetica Neue"/>
              </a:rPr>
              <a:t> 1. BLOOD BORNE VIRUSES- e.g.  HIV.  Contracted through needles, syringes or other injecting equipment</a:t>
            </a:r>
          </a:p>
          <a:p>
            <a:r>
              <a:rPr lang="en-US" sz="2000">
                <a:latin typeface="Helvetica Neue"/>
              </a:rPr>
              <a:t>2. Bodily fluid- Saliva, Mucus or Pus.</a:t>
            </a:r>
          </a:p>
          <a:p>
            <a:r>
              <a:rPr lang="en-US" sz="2000">
                <a:latin typeface="Helvetica Neue"/>
              </a:rPr>
              <a:t>3. Skin or tissue</a:t>
            </a:r>
          </a:p>
          <a:p>
            <a:r>
              <a:rPr lang="en-US" sz="2000">
                <a:latin typeface="Helvetica Neue"/>
              </a:rPr>
              <a:t>4.MRSA </a:t>
            </a:r>
          </a:p>
          <a:p>
            <a:r>
              <a:rPr lang="en-US" sz="2000">
                <a:latin typeface="Helvetica Neue"/>
              </a:rPr>
              <a:t>5.5FLU</a:t>
            </a:r>
          </a:p>
          <a:p>
            <a:endParaRPr lang="en-US" sz="2000"/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818916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4DE10E-21C7-49C1-A2C7-0ABCE469A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</a:rPr>
              <a:t>Infectious waste</a:t>
            </a: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ECFFA-82E3-4174-B23C-C223CD0A0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r>
              <a:rPr lang="en-GB" sz="2000" dirty="0">
                <a:solidFill>
                  <a:srgbClr val="FFFFFF"/>
                </a:solidFill>
              </a:rPr>
              <a:t>HEP A -faeces-contaminated surfaces.</a:t>
            </a:r>
          </a:p>
          <a:p>
            <a:r>
              <a:rPr lang="en-GB" sz="2000" dirty="0">
                <a:solidFill>
                  <a:srgbClr val="FFFFFF"/>
                </a:solidFill>
              </a:rPr>
              <a:t>Hep B- infection of the liver caused by a virus that is spread through blood/bodily fluid-medical treatment in unhygienic environment or un sterilised needles and equipment symptoms--- Tiredness, Fever, aches, sickness, diarrhoea, jaundice</a:t>
            </a:r>
          </a:p>
          <a:p>
            <a:r>
              <a:rPr lang="en-GB" sz="2000" dirty="0">
                <a:solidFill>
                  <a:srgbClr val="FFFFFF"/>
                </a:solidFill>
              </a:rPr>
              <a:t>Hep C </a:t>
            </a:r>
            <a:r>
              <a:rPr lang="en-US" sz="2000" dirty="0">
                <a:solidFill>
                  <a:srgbClr val="FFFFFF"/>
                </a:solidFill>
              </a:rPr>
              <a:t>is a virus that can infect the liver. If left untreated, it can sometimes cause serious and potentially life-threatening damage to the liver over many years.</a:t>
            </a:r>
            <a:endParaRPr lang="en-GB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97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6351-4244-4DCF-959B-AA6318E13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43083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000000"/>
                </a:solidFill>
                <a:latin typeface="Helvetica Neue"/>
              </a:rPr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W</a:t>
            </a:r>
            <a: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  <a:t>hat is Infection Control?</a:t>
            </a:r>
            <a:br>
              <a:rPr lang="en-US" b="0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7361D-93FC-4B58-908C-92B68B4FA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73141"/>
            <a:ext cx="10058400" cy="4179603"/>
          </a:xfrm>
        </p:spPr>
        <p:txBody>
          <a:bodyPr/>
          <a:lstStyle/>
          <a:p>
            <a:pPr marL="0" indent="0" algn="l">
              <a:buNone/>
            </a:pPr>
            <a:endParaRPr lang="en-US" sz="3200" dirty="0">
              <a:solidFill>
                <a:srgbClr val="000000"/>
              </a:solidFill>
              <a:latin typeface="Helvetica Neue"/>
            </a:endParaRPr>
          </a:p>
          <a:p>
            <a:pPr marL="0" indent="0" algn="l">
              <a:buNone/>
            </a:pPr>
            <a:r>
              <a:rPr lang="en-US" sz="3200" dirty="0">
                <a:solidFill>
                  <a:srgbClr val="000000"/>
                </a:solidFill>
                <a:latin typeface="Helvetica Neue"/>
              </a:rPr>
              <a:t>What are the Hazards in your workplace?</a:t>
            </a:r>
          </a:p>
          <a:p>
            <a:r>
              <a:rPr lang="en-US" sz="3200" dirty="0">
                <a:solidFill>
                  <a:srgbClr val="000000"/>
                </a:solidFill>
                <a:latin typeface="Helvetica Neue"/>
              </a:rPr>
              <a:t>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Helvetica Neue"/>
              </a:rPr>
              <a:t>yringes and 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Helvetica Neue"/>
              </a:rPr>
              <a:t>eedles, Plasters, Soiled 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Clothes, Poor housekeeping and storage facilities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Helvetica Neue"/>
              </a:rPr>
              <a:t>, Spoilt food, Scalpel and Blades, faeces, Wounds, sanitary waste, bins, spit/saliva etc.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678061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38DD47-12C1-4ECC-B626-9560AA31C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Infectious waste</a:t>
            </a:r>
            <a:endParaRPr lang="en-GB" sz="44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F28E7-A342-4278-A29B-53B9067BF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/>
          </a:bodyPr>
          <a:lstStyle/>
          <a:p>
            <a:r>
              <a:rPr lang="en-GB" sz="2400" b="0" i="0" dirty="0">
                <a:effectLst/>
                <a:latin typeface="Helvetica Neue"/>
              </a:rPr>
              <a:t>NOROVIRUS-faeces and vomit-by breathing in airborne particles from close contact with others.</a:t>
            </a:r>
          </a:p>
          <a:p>
            <a:r>
              <a:rPr lang="en-GB" sz="2400" b="0" i="0" dirty="0">
                <a:effectLst/>
                <a:latin typeface="Helvetica Neue"/>
              </a:rPr>
              <a:t> CLOSTRIDUM DIFFICILE-bacteria can be found in contaminated surfaces of bathrooms and toilets-diarrhoea, dehydration, high temperature</a:t>
            </a:r>
          </a:p>
          <a:p>
            <a:r>
              <a:rPr lang="en-GB" sz="2400" b="0" i="0" dirty="0">
                <a:effectLst/>
                <a:latin typeface="Helvetica Neue"/>
              </a:rPr>
              <a:t>LEGIONNAIRES-showers, </a:t>
            </a:r>
            <a:r>
              <a:rPr lang="en-GB" sz="2400" dirty="0">
                <a:latin typeface="Helvetica Neue"/>
              </a:rPr>
              <a:t>S</a:t>
            </a:r>
            <a:r>
              <a:rPr lang="en-GB" sz="2400" b="0" i="0" dirty="0">
                <a:effectLst/>
                <a:latin typeface="Helvetica Neue"/>
              </a:rPr>
              <a:t>pas, air con systems sprinkler systems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65568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5FAA58-0EDC-412F-A5F8-01968BE60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089CB0-2F03-4E3C-ADBB-570A3BE78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81" y="0"/>
            <a:ext cx="55107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BA80B1-3B69-49C0-8AC9-716ABA57F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rgbClr val="D9D9D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7E1103-B264-49BE-BC2A-F4E40BD3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solidFill>
            <a:schemeClr val="bg1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828A0-D2E6-4E7B-A641-E0A317850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87" y="1185059"/>
            <a:ext cx="3491832" cy="4487882"/>
          </a:xfrm>
        </p:spPr>
        <p:txBody>
          <a:bodyPr>
            <a:normAutofit/>
          </a:bodyPr>
          <a:lstStyle/>
          <a:p>
            <a:pPr algn="ctr"/>
            <a:br>
              <a:rPr lang="en-GB" sz="4400" b="0" i="0">
                <a:effectLst/>
                <a:latin typeface="arial" panose="020B0604020202020204" pitchFamily="34" charset="0"/>
              </a:rPr>
            </a:br>
            <a:r>
              <a:rPr lang="en-GB" sz="4400" b="0" i="0">
                <a:effectLst/>
                <a:latin typeface="arial" panose="020B0604020202020204" pitchFamily="34" charset="0"/>
              </a:rPr>
              <a:t>Standard Precautions.</a:t>
            </a:r>
            <a:br>
              <a:rPr lang="en-GB" sz="4400" b="0" i="0">
                <a:effectLst/>
                <a:latin typeface="arial" panose="020B0604020202020204" pitchFamily="34" charset="0"/>
              </a:rPr>
            </a:br>
            <a:endParaRPr lang="en-GB" sz="44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DA11B6-B538-4624-9628-98B823D76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939" y="276008"/>
            <a:ext cx="6146615" cy="6305984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B1CB5B-67A5-45DB-B8E1-7A09A642E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5455" y="438912"/>
            <a:ext cx="5815584" cy="598017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6D5DF-A110-49A9-A6DE-11FDA5A58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656" y="936416"/>
            <a:ext cx="4870512" cy="4985169"/>
          </a:xfrm>
        </p:spPr>
        <p:txBody>
          <a:bodyPr anchor="ctr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400" b="0" i="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Helvetica Neue"/>
              </a:rPr>
              <a:t>Clean as you go- see it act immediately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Hand Hygiene.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Personal Protective Equipment (PPE)-</a:t>
            </a:r>
            <a:r>
              <a:rPr lang="en-US" sz="2400" b="0" i="0" dirty="0">
                <a:effectLst/>
                <a:latin typeface="Helvetica Neue"/>
              </a:rPr>
              <a:t>appropriate use</a:t>
            </a:r>
            <a:endParaRPr lang="en-GB" sz="2400" b="0" i="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Needlestick and Sharps Injury Prevention.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0" i="0" dirty="0">
                <a:effectLst/>
                <a:latin typeface="arial" panose="020B0604020202020204" pitchFamily="34" charset="0"/>
              </a:rPr>
              <a:t>Cleaning and </a:t>
            </a:r>
            <a:r>
              <a:rPr lang="en-GB" sz="2400" b="1" i="0" dirty="0">
                <a:effectLst/>
                <a:latin typeface="arial" panose="020B0604020202020204" pitchFamily="34" charset="0"/>
              </a:rPr>
              <a:t>Disinfection</a:t>
            </a:r>
            <a:r>
              <a:rPr lang="en-GB" sz="2400" dirty="0">
                <a:latin typeface="arial" panose="020B0604020202020204" pitchFamily="34" charset="0"/>
              </a:rPr>
              <a:t>-</a:t>
            </a:r>
            <a:r>
              <a:rPr lang="en-US" sz="2400" b="0" i="0" dirty="0">
                <a:effectLst/>
                <a:latin typeface="Helvetica Neue"/>
              </a:rPr>
              <a:t> disinfectant, </a:t>
            </a:r>
            <a:r>
              <a:rPr lang="en-US" sz="2400" dirty="0">
                <a:latin typeface="Helvetica Neue"/>
              </a:rPr>
              <a:t>c</a:t>
            </a:r>
            <a:r>
              <a:rPr lang="en-US" sz="2400" b="0" i="0" dirty="0">
                <a:effectLst/>
                <a:latin typeface="Helvetica Neue"/>
              </a:rPr>
              <a:t>hlorine releasing agents, hot water, detergent, dispose of gloves hygienically and safely</a:t>
            </a:r>
            <a:endParaRPr lang="en-GB" sz="2400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sz="2000" b="0" i="0" dirty="0">
              <a:effectLst/>
              <a:latin typeface="arial" panose="020B0604020202020204" pitchFamily="34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9478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A40DE-C2AA-452F-A8F9-3573AD5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09128"/>
          </a:xfrm>
        </p:spPr>
        <p:txBody>
          <a:bodyPr/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Standard Precautions.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56824-4DD1-4EF0-BE33-CEDE678D9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18699"/>
            <a:ext cx="10058400" cy="4434045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Respiratory Hygiene (Cough Etiquette)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Waste Disposal.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Safe Injection Practices.</a:t>
            </a:r>
            <a:endParaRPr lang="en-US" sz="24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Follow company processes of laundering, storage</a:t>
            </a:r>
            <a:r>
              <a:rPr lang="en-US" sz="2400" dirty="0">
                <a:solidFill>
                  <a:srgbClr val="000000"/>
                </a:solidFill>
                <a:latin typeface="Helvetica Neue"/>
              </a:rPr>
              <a:t>,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handling, removals and disposal-yellow bags, orange bags, black bags and sharps?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Handwashing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Helvetica Neue"/>
              </a:rPr>
              <a:t>C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olor coded equipment- never use same cleaning cloth/mop for kitchen and toilets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672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7B2E-7006-40DD-B9ED-DCF53CE9E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7EE3A-3E3E-4BFB-9C4F-A98EEEE1E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44703"/>
            <a:ext cx="10058400" cy="410804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>
                <a:solidFill>
                  <a:srgbClr val="000000"/>
                </a:solidFill>
                <a:latin typeface="Helvetica Neue"/>
              </a:rPr>
              <a:t>W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Helvetica Neue"/>
              </a:rPr>
              <a:t>hat are your duties toward health and safety?</a:t>
            </a:r>
          </a:p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20848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21EB7-4E41-451C-AD46-9C91174EE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47667"/>
          </a:xfrm>
        </p:spPr>
        <p:txBody>
          <a:bodyPr>
            <a:normAutofit fontScale="90000"/>
          </a:bodyPr>
          <a:lstStyle/>
          <a:p>
            <a:br>
              <a:rPr lang="en-US" sz="4000" b="0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en-US" sz="4000" b="0" i="0" dirty="0">
                <a:solidFill>
                  <a:srgbClr val="000000"/>
                </a:solidFill>
                <a:effectLst/>
                <a:latin typeface="Helvetica Neue"/>
              </a:rPr>
              <a:t>Which of these is an infectious waste?</a:t>
            </a:r>
            <a:br>
              <a:rPr lang="en-US" sz="4000" b="0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9B285-9F98-4918-A1F2-A474A0AE2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800" b="0" i="0" dirty="0">
                <a:solidFill>
                  <a:srgbClr val="000000"/>
                </a:solidFill>
                <a:effectLst/>
                <a:latin typeface="Helvetica Neue"/>
              </a:rPr>
              <a:t>Human Mucus?</a:t>
            </a:r>
          </a:p>
          <a:p>
            <a:pPr algn="l"/>
            <a:r>
              <a:rPr lang="en-US" sz="2800" b="0" i="0" dirty="0">
                <a:solidFill>
                  <a:srgbClr val="000000"/>
                </a:solidFill>
                <a:effectLst/>
                <a:latin typeface="Helvetica Neue"/>
              </a:rPr>
              <a:t>Animal </a:t>
            </a:r>
            <a:r>
              <a:rPr lang="en-US" sz="2800" dirty="0">
                <a:solidFill>
                  <a:srgbClr val="000000"/>
                </a:solidFill>
                <a:latin typeface="Helvetica Neue"/>
              </a:rPr>
              <a:t>F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Helvetica Neue"/>
              </a:rPr>
              <a:t>aeces?</a:t>
            </a:r>
          </a:p>
          <a:p>
            <a:pPr algn="l"/>
            <a:r>
              <a:rPr lang="en-US" sz="2800" b="0" i="0" dirty="0">
                <a:solidFill>
                  <a:srgbClr val="000000"/>
                </a:solidFill>
                <a:effectLst/>
                <a:latin typeface="Helvetica Neue"/>
              </a:rPr>
              <a:t>Human Blood?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Helvetica Neue"/>
              </a:rPr>
              <a:t>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Helvetica Neue"/>
              </a:rPr>
              <a:t>yringes?</a:t>
            </a:r>
          </a:p>
          <a:p>
            <a:pPr algn="l"/>
            <a:r>
              <a:rPr lang="en-US" sz="2800" b="0" i="0" dirty="0">
                <a:solidFill>
                  <a:srgbClr val="000000"/>
                </a:solidFill>
                <a:effectLst/>
                <a:latin typeface="Helvetica Neue"/>
              </a:rPr>
              <a:t>Incontinen</a:t>
            </a:r>
            <a:r>
              <a:rPr lang="en-US" sz="2800" dirty="0">
                <a:solidFill>
                  <a:srgbClr val="000000"/>
                </a:solidFill>
                <a:latin typeface="Helvetica Neue"/>
              </a:rPr>
              <a:t>ce pads?</a:t>
            </a:r>
          </a:p>
          <a:p>
            <a:pPr algn="l"/>
            <a:endParaRPr lang="en-US" sz="28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779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FAFE3-9FF5-44DE-BDD4-68283834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88641"/>
          </a:xfrm>
        </p:spPr>
        <p:txBody>
          <a:bodyPr/>
          <a:lstStyle/>
          <a:p>
            <a:r>
              <a:rPr lang="en-US" dirty="0"/>
              <a:t>Questions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04960-ABD8-4FE6-9F0C-130E11813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3200" b="0" i="0" dirty="0">
                <a:solidFill>
                  <a:srgbClr val="000000"/>
                </a:solidFill>
                <a:effectLst/>
                <a:latin typeface="Helvetica Neue"/>
              </a:rPr>
              <a:t>How</a:t>
            </a:r>
            <a:r>
              <a:rPr lang="en-US" sz="3200" dirty="0">
                <a:solidFill>
                  <a:srgbClr val="000000"/>
                </a:solidFill>
                <a:latin typeface="Helvetica Neue"/>
              </a:rPr>
              <a:t> could you dispose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Helvetica Neue"/>
              </a:rPr>
              <a:t>needles and Syringes?</a:t>
            </a:r>
            <a:br>
              <a:rPr lang="en-US" sz="3200" b="0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en-US" sz="32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/>
            <a:r>
              <a:rPr lang="en-US" sz="3200" dirty="0">
                <a:solidFill>
                  <a:srgbClr val="000000"/>
                </a:solidFill>
                <a:latin typeface="Helvetica Neue"/>
              </a:rPr>
              <a:t>W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Helvetica Neue"/>
              </a:rPr>
              <a:t>here can you find legionella?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93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D37D9BF-1581-4883-B799-C043F8FE9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814B78-5878-4DC7-8101-99D363DCF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D55733-8901-41FA-96F8-517B25ECD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AA78-DEF5-4A4D-87B4-08B12F0B8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/>
              <a:t>COVID 19 </a:t>
            </a:r>
            <a:endParaRPr lang="en-GB" dirty="0"/>
          </a:p>
        </p:txBody>
      </p:sp>
      <p:pic>
        <p:nvPicPr>
          <p:cNvPr id="5" name="Picture 4" descr="A picture containing cake, indoor, colored, decorated&#10;&#10;Description automatically generated">
            <a:extLst>
              <a:ext uri="{FF2B5EF4-FFF2-40B4-BE49-F238E27FC236}">
                <a16:creationId xmlns:a16="http://schemas.microsoft.com/office/drawing/2014/main" id="{CD880A13-B64D-4977-9F29-C87427B10D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32" r="27221" b="2"/>
          <a:stretch/>
        </p:blipFill>
        <p:spPr>
          <a:xfrm>
            <a:off x="1154352" y="2161487"/>
            <a:ext cx="3019646" cy="363264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F3502-B116-4240-A66E-48191D592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1307690"/>
            <a:ext cx="6488035" cy="4727350"/>
          </a:xfrm>
        </p:spPr>
        <p:txBody>
          <a:bodyPr>
            <a:normAutofit/>
          </a:bodyPr>
          <a:lstStyle/>
          <a:p>
            <a:r>
              <a:rPr lang="en-US" sz="2000" b="0" i="0" dirty="0">
                <a:effectLst/>
                <a:latin typeface="Helvetica Neue"/>
              </a:rPr>
              <a:t>On Going Situation</a:t>
            </a:r>
          </a:p>
          <a:p>
            <a:endParaRPr lang="en-US" sz="2000" b="0" i="0" dirty="0">
              <a:effectLst/>
              <a:latin typeface="Helvetica Neue"/>
            </a:endParaRPr>
          </a:p>
          <a:p>
            <a:r>
              <a:rPr lang="en-US" sz="2000" b="0" i="0" dirty="0">
                <a:effectLst/>
                <a:latin typeface="Helvetica Neue"/>
              </a:rPr>
              <a:t>Hopefully there will be a vaccine but till then you need to keep yourself safe.</a:t>
            </a:r>
          </a:p>
          <a:p>
            <a:r>
              <a:rPr lang="en-US" sz="2000" b="0" i="0" dirty="0">
                <a:effectLst/>
                <a:latin typeface="Helvetica Neue"/>
              </a:rPr>
              <a:t>It has been around for  sometime first identified in the 1960s</a:t>
            </a:r>
          </a:p>
          <a:p>
            <a:r>
              <a:rPr lang="en-US" sz="2000" b="0" i="0" dirty="0">
                <a:effectLst/>
                <a:latin typeface="Helvetica Neue"/>
              </a:rPr>
              <a:t>This one was originated from WUHAN in China different range has been found in animals ranging from bats to camels.</a:t>
            </a:r>
          </a:p>
          <a:p>
            <a:r>
              <a:rPr lang="en-US" sz="2000" b="0" i="0" dirty="0">
                <a:effectLst/>
                <a:latin typeface="Helvetica Neue"/>
              </a:rPr>
              <a:t>The WHO has declared it as a Global emergency- because it is rapidly spreading.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281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ED37D9BF-1581-4883-B799-C043F8FE9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67814B78-5878-4DC7-8101-99D363DCF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CCD55733-8901-41FA-96F8-517B25ECD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D54D37-6817-4000-9764-0F2A1F322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br>
              <a:rPr lang="en-US" sz="3100" b="0" i="0">
                <a:effectLst/>
                <a:latin typeface="Helvetica Neue"/>
              </a:rPr>
            </a:br>
            <a:r>
              <a:rPr lang="en-US" sz="3100" b="0" i="0">
                <a:effectLst/>
                <a:latin typeface="Helvetica Neue"/>
              </a:rPr>
              <a:t>COVID 19 </a:t>
            </a:r>
            <a:br>
              <a:rPr lang="en-US" sz="3100" b="0" i="0">
                <a:effectLst/>
                <a:latin typeface="Helvetica Neue"/>
              </a:rPr>
            </a:br>
            <a:endParaRPr lang="en-GB" sz="3100"/>
          </a:p>
        </p:txBody>
      </p:sp>
      <p:pic>
        <p:nvPicPr>
          <p:cNvPr id="5" name="Picture 4" descr="A picture containing cake, indoor, colored, decorated&#10;&#10;Description automatically generated">
            <a:extLst>
              <a:ext uri="{FF2B5EF4-FFF2-40B4-BE49-F238E27FC236}">
                <a16:creationId xmlns:a16="http://schemas.microsoft.com/office/drawing/2014/main" id="{8C9FAE11-A92E-4326-8E46-B892BEE0F6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32" r="27221" b="2"/>
          <a:stretch/>
        </p:blipFill>
        <p:spPr>
          <a:xfrm>
            <a:off x="1154352" y="2161487"/>
            <a:ext cx="3019646" cy="363264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80065-4EA8-4BFF-B63D-E84F758D1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2103120"/>
            <a:ext cx="6488035" cy="3931920"/>
          </a:xfrm>
        </p:spPr>
        <p:txBody>
          <a:bodyPr>
            <a:normAutofit/>
          </a:bodyPr>
          <a:lstStyle/>
          <a:p>
            <a:endParaRPr lang="en-US" sz="2800" dirty="0">
              <a:latin typeface="Helvetica Neue"/>
            </a:endParaRPr>
          </a:p>
          <a:p>
            <a:r>
              <a:rPr lang="en-US" sz="2800" dirty="0">
                <a:latin typeface="Helvetica Neue"/>
              </a:rPr>
              <a:t>O</a:t>
            </a:r>
            <a:r>
              <a:rPr lang="en-US" sz="2800" b="0" i="0" dirty="0">
                <a:effectLst/>
                <a:latin typeface="Helvetica Neue"/>
              </a:rPr>
              <a:t>riginally transmitted from animals to humans and mainly transmitted through droplets coughs then surfaces then touch,</a:t>
            </a:r>
          </a:p>
          <a:p>
            <a:r>
              <a:rPr lang="en-US" sz="2800" b="0" i="0" dirty="0">
                <a:effectLst/>
                <a:latin typeface="Helvetica Neue"/>
              </a:rPr>
              <a:t>Protection is the key- prevention is better than cure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2776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82E2A95-1A08-4118-83C6-B1CA5648E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FEFC7E-85EE-4AC9-A351-FBEB13A1D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534" y="237744"/>
            <a:ext cx="2926080" cy="638251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2511BB-FC4C-45F3-94EB-661D6806C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9100" y="413053"/>
            <a:ext cx="2616201" cy="606459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13B917-8515-44C5-A679-CD8444658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20" y="612843"/>
            <a:ext cx="2312480" cy="1499738"/>
          </a:xfrm>
        </p:spPr>
        <p:txBody>
          <a:bodyPr anchor="b">
            <a:normAutofit/>
          </a:bodyPr>
          <a:lstStyle/>
          <a:p>
            <a:r>
              <a:rPr lang="en-US" sz="2400">
                <a:latin typeface="Helvetica Neue"/>
              </a:rPr>
              <a:t>                   </a:t>
            </a:r>
            <a:br>
              <a:rPr lang="en-US" sz="2400">
                <a:latin typeface="Helvetica Neue"/>
              </a:rPr>
            </a:br>
            <a:r>
              <a:rPr lang="en-US" sz="2400">
                <a:latin typeface="Helvetica Neue"/>
              </a:rPr>
              <a:t>                       S</a:t>
            </a:r>
            <a:r>
              <a:rPr lang="en-US" sz="2400" b="0" i="0">
                <a:effectLst/>
                <a:latin typeface="Helvetica Neue"/>
              </a:rPr>
              <a:t>ymptoms</a:t>
            </a:r>
            <a:br>
              <a:rPr lang="en-US" sz="2400" b="0" i="0">
                <a:effectLst/>
                <a:latin typeface="Helvetica Neue"/>
              </a:rPr>
            </a:b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C2138-7D86-4ED0-820B-3B1A2FC6D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720" y="2149813"/>
            <a:ext cx="2312479" cy="3854197"/>
          </a:xfrm>
        </p:spPr>
        <p:txBody>
          <a:bodyPr>
            <a:normAutofit/>
          </a:bodyPr>
          <a:lstStyle/>
          <a:p>
            <a:r>
              <a:rPr lang="en-US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elvetica Neue"/>
              </a:rPr>
              <a:t>Fever</a:t>
            </a:r>
          </a:p>
          <a:p>
            <a:r>
              <a:rPr lang="en-US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elvetica Neue"/>
              </a:rPr>
              <a:t>Cough </a:t>
            </a:r>
          </a:p>
          <a:p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</a:rPr>
              <a:t>S</a:t>
            </a:r>
            <a:r>
              <a:rPr lang="en-US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elvetica Neue"/>
              </a:rPr>
              <a:t>hortness of breath</a:t>
            </a:r>
          </a:p>
          <a:p>
            <a:r>
              <a:rPr lang="en-US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elvetica Neue"/>
              </a:rPr>
              <a:t>Sore throat</a:t>
            </a:r>
          </a:p>
          <a:p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</a:rPr>
              <a:t>B</a:t>
            </a:r>
            <a:r>
              <a:rPr lang="en-US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elvetica Neue"/>
              </a:rPr>
              <a:t>reathing difficulties </a:t>
            </a:r>
          </a:p>
          <a:p>
            <a:r>
              <a:rPr lang="en-US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elvetica Neue"/>
              </a:rPr>
              <a:t>Headache</a:t>
            </a:r>
          </a:p>
          <a:p>
            <a:r>
              <a:rPr 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Helvetica Neue"/>
              </a:rPr>
              <a:t>L</a:t>
            </a:r>
            <a:r>
              <a:rPr lang="en-US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elvetica Neue"/>
              </a:rPr>
              <a:t>oss of taste and smell </a:t>
            </a:r>
          </a:p>
          <a:p>
            <a:r>
              <a:rPr lang="en-US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elvetica Neue"/>
              </a:rPr>
              <a:t>Diarrhea</a:t>
            </a:r>
            <a:endParaRPr lang="en-US" sz="1400">
              <a:solidFill>
                <a:schemeClr val="tx1">
                  <a:lumMod val="85000"/>
                  <a:lumOff val="15000"/>
                </a:schemeClr>
              </a:solidFill>
              <a:latin typeface="Helvetica Neue"/>
            </a:endParaRPr>
          </a:p>
          <a:p>
            <a:r>
              <a:rPr lang="en-US" sz="1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Helvetica Neue"/>
              </a:rPr>
              <a:t>Muscle pains.</a:t>
            </a:r>
          </a:p>
          <a:p>
            <a:endParaRPr lang="en-GB" sz="1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8DC0EC7-60EA-4BD3-BC04-D547DE1B2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9764" y="413053"/>
            <a:ext cx="8212114" cy="6064596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D6DB4CA-9DF5-41AD-B322-05FE1F19C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541" y="914400"/>
            <a:ext cx="6341807" cy="441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66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4DE4-BD3E-4866-BF85-85977106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12580"/>
          </a:xfrm>
        </p:spPr>
        <p:txBody>
          <a:bodyPr/>
          <a:lstStyle/>
          <a:p>
            <a:r>
              <a:rPr lang="en-US" dirty="0"/>
              <a:t>Precautions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C67EB-4229-43FD-B9A9-6290864C3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41986"/>
            <a:ext cx="10058400" cy="4310757"/>
          </a:xfrm>
        </p:spPr>
        <p:txBody>
          <a:bodyPr>
            <a:normAutofit/>
          </a:bodyPr>
          <a:lstStyle/>
          <a:p>
            <a:pPr algn="l"/>
            <a:endParaRPr lang="en-US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/>
            <a:r>
              <a:rPr lang="en-US" sz="2400" dirty="0">
                <a:solidFill>
                  <a:srgbClr val="000000"/>
                </a:solidFill>
                <a:latin typeface="Helvetica Neue"/>
              </a:rPr>
              <a:t>I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f you stay with someone that has high temperature continuous coughs etc</a:t>
            </a:r>
            <a:r>
              <a:rPr lang="en-US" sz="2400" dirty="0">
                <a:solidFill>
                  <a:srgbClr val="000000"/>
                </a:solidFill>
                <a:latin typeface="Helvetica Neue"/>
              </a:rPr>
              <a:t>. 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you should self isolate until they are tested.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Helvetica Neue"/>
              </a:rPr>
              <a:t>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tay at least 3steps away from people in your household. </a:t>
            </a:r>
            <a:r>
              <a:rPr lang="en-US" sz="2400" dirty="0">
                <a:solidFill>
                  <a:srgbClr val="000000"/>
                </a:solidFill>
                <a:latin typeface="Helvetica Neue"/>
              </a:rPr>
              <a:t>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on’t go to hospital. </a:t>
            </a: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Call 111. then seek/request testing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Helvetica Neue"/>
              </a:rPr>
              <a:t>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hop only when needed. 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Helvetica Neue"/>
              </a:rPr>
              <a:t>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Helvetica Neue"/>
              </a:rPr>
              <a:t>hop smartly just what you need.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76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5A0B15-AA7B-4D6F-9CA9-4041D05D3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Precautions</a:t>
            </a:r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C90196-B0EF-4F52-A7BA-7F877634FB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22859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058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4BED5A-E98E-4DA0-BAA5-4F6AB24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64B94A-E40E-48CE-BD7B-C1A30AE57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982" y="488542"/>
            <a:ext cx="11244036" cy="5880916"/>
          </a:xfrm>
          <a:prstGeom prst="rect">
            <a:avLst/>
          </a:prstGeom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EC5CA6-6479-49D5-B4B5-5643D26B8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4442" y="2057401"/>
            <a:ext cx="0" cy="27432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D1B26337-5AA4-470D-9687-5907CB53B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685800"/>
            <a:ext cx="10853928" cy="5486400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CD7101-6A14-4613-9E72-2761BF4E5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0" y="1000370"/>
            <a:ext cx="3462079" cy="4857262"/>
          </a:xfrm>
        </p:spPr>
        <p:txBody>
          <a:bodyPr>
            <a:normAutofit/>
          </a:bodyPr>
          <a:lstStyle/>
          <a:p>
            <a:pPr algn="r"/>
            <a:br>
              <a:rPr lang="en-US" sz="4400">
                <a:solidFill>
                  <a:srgbClr val="FFFFFF"/>
                </a:solidFill>
              </a:rPr>
            </a:br>
            <a:r>
              <a:rPr lang="en-US" sz="4400">
                <a:solidFill>
                  <a:srgbClr val="FFFFFF"/>
                </a:solidFill>
              </a:rPr>
              <a:t>Treatment</a:t>
            </a:r>
            <a:br>
              <a:rPr lang="en-US" sz="4400">
                <a:solidFill>
                  <a:srgbClr val="FFFFFF"/>
                </a:solidFill>
              </a:rPr>
            </a:br>
            <a:endParaRPr lang="en-GB" sz="4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8EF20-9DBA-4314-89D5-906B4794E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691" y="1000370"/>
            <a:ext cx="6212310" cy="485726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900" dirty="0">
                <a:solidFill>
                  <a:srgbClr val="FFFFFF"/>
                </a:solidFill>
              </a:rPr>
              <a:t>No treatment- we treat the symptoms and while body fights the virus</a:t>
            </a:r>
          </a:p>
          <a:p>
            <a:pPr>
              <a:lnSpc>
                <a:spcPct val="100000"/>
              </a:lnSpc>
            </a:pPr>
            <a:r>
              <a:rPr lang="en-US" sz="1900" dirty="0">
                <a:solidFill>
                  <a:srgbClr val="FFFFFF"/>
                </a:solidFill>
              </a:rPr>
              <a:t>Oxygen fluid drugs in intensive care units.</a:t>
            </a:r>
          </a:p>
          <a:p>
            <a:pPr>
              <a:lnSpc>
                <a:spcPct val="100000"/>
              </a:lnSpc>
            </a:pPr>
            <a:r>
              <a:rPr lang="en-US" sz="1900" dirty="0">
                <a:solidFill>
                  <a:srgbClr val="FFFFFF"/>
                </a:solidFill>
              </a:rPr>
              <a:t> Medication??</a:t>
            </a:r>
          </a:p>
          <a:p>
            <a:pPr>
              <a:lnSpc>
                <a:spcPct val="100000"/>
              </a:lnSpc>
            </a:pPr>
            <a:r>
              <a:rPr lang="en-US" sz="1900" dirty="0">
                <a:solidFill>
                  <a:srgbClr val="FFFFFF"/>
                </a:solidFill>
              </a:rPr>
              <a:t>Antibiotics cannot help as they don’t work against viruses.</a:t>
            </a:r>
          </a:p>
          <a:p>
            <a:pPr>
              <a:lnSpc>
                <a:spcPct val="100000"/>
              </a:lnSpc>
            </a:pPr>
            <a:r>
              <a:rPr lang="en-US" sz="1900" dirty="0">
                <a:solidFill>
                  <a:srgbClr val="FFFFFF"/>
                </a:solidFill>
              </a:rPr>
              <a:t>Drink plenty of water</a:t>
            </a:r>
          </a:p>
          <a:p>
            <a:pPr>
              <a:lnSpc>
                <a:spcPct val="100000"/>
              </a:lnSpc>
            </a:pPr>
            <a:r>
              <a:rPr lang="en-US" sz="1900" dirty="0">
                <a:solidFill>
                  <a:srgbClr val="FFFFFF"/>
                </a:solidFill>
              </a:rPr>
              <a:t>Paracetamols – and Ibuprofen????- no evidence to say it can make COVID19 worse. </a:t>
            </a:r>
          </a:p>
          <a:p>
            <a:pPr>
              <a:lnSpc>
                <a:spcPct val="100000"/>
              </a:lnSpc>
            </a:pPr>
            <a:r>
              <a:rPr lang="en-US" sz="1900" dirty="0">
                <a:solidFill>
                  <a:srgbClr val="FFFFFF"/>
                </a:solidFill>
              </a:rPr>
              <a:t>Keep yourself busy</a:t>
            </a:r>
          </a:p>
          <a:p>
            <a:pPr>
              <a:lnSpc>
                <a:spcPct val="100000"/>
              </a:lnSpc>
            </a:pPr>
            <a:r>
              <a:rPr lang="en-US" sz="1900" dirty="0">
                <a:solidFill>
                  <a:srgbClr val="FFFFFF"/>
                </a:solidFill>
              </a:rPr>
              <a:t>Exercise</a:t>
            </a:r>
          </a:p>
          <a:p>
            <a:pPr>
              <a:lnSpc>
                <a:spcPct val="100000"/>
              </a:lnSpc>
            </a:pPr>
            <a:r>
              <a:rPr lang="en-US" sz="1900" dirty="0">
                <a:solidFill>
                  <a:srgbClr val="FFFFFF"/>
                </a:solidFill>
              </a:rPr>
              <a:t>Stay at home and call 111.</a:t>
            </a:r>
            <a:br>
              <a:rPr lang="en-US" sz="1900" dirty="0">
                <a:solidFill>
                  <a:srgbClr val="FFFFFF"/>
                </a:solidFill>
              </a:rPr>
            </a:br>
            <a:endParaRPr lang="en-GB" sz="1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49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6EE7E08-B389-43E5-B019-1B0A8ACB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AAE6D33-B4F9-4F1B-B91E-904AC5EE4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41" r="17408"/>
          <a:stretch/>
        </p:blipFill>
        <p:spPr>
          <a:xfrm>
            <a:off x="20" y="255102"/>
            <a:ext cx="6392647" cy="61065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60D94A5-8A09-4BAB-8F7C-69BC34C54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AE32B-3A6E-4C5E-8FEB-73861B9A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FA7424-D6A6-4CF3-85BA-44371F791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606103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EC9DC-0CF5-475D-972A-00CA4EF82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1497926"/>
            <a:ext cx="4472922" cy="4537114"/>
          </a:xfrm>
        </p:spPr>
        <p:txBody>
          <a:bodyPr>
            <a:normAutofit fontScale="92500" lnSpcReduction="10000"/>
          </a:bodyPr>
          <a:lstStyle/>
          <a:p>
            <a:r>
              <a:rPr lang="en-US" sz="3600" b="0" i="0" dirty="0">
                <a:effectLst/>
                <a:latin typeface="Helvetica Neue"/>
              </a:rPr>
              <a:t> Alcohol, garlic, sesame oils, UV lights, washing your nose with saline. </a:t>
            </a:r>
          </a:p>
          <a:p>
            <a:r>
              <a:rPr lang="en-US" sz="3600" dirty="0">
                <a:latin typeface="Helvetica Neue"/>
              </a:rPr>
              <a:t>Doesn’t affect children.</a:t>
            </a:r>
            <a:endParaRPr lang="en-US" sz="3600" b="0" i="0" dirty="0">
              <a:effectLst/>
              <a:latin typeface="Helvetica Neue"/>
            </a:endParaRPr>
          </a:p>
          <a:p>
            <a:r>
              <a:rPr lang="en-US" sz="3600" dirty="0">
                <a:latin typeface="Helvetica Neue"/>
              </a:rPr>
              <a:t>All </a:t>
            </a:r>
            <a:r>
              <a:rPr lang="en-US" sz="3600" b="0" i="0" dirty="0">
                <a:effectLst/>
                <a:latin typeface="Helvetica Neue"/>
              </a:rPr>
              <a:t>Myths as there is no evidence</a:t>
            </a:r>
          </a:p>
        </p:txBody>
      </p:sp>
    </p:spTree>
    <p:extLst>
      <p:ext uri="{BB962C8B-B14F-4D97-AF65-F5344CB8AC3E}">
        <p14:creationId xmlns:p14="http://schemas.microsoft.com/office/powerpoint/2010/main" val="1643667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45B92C-4D89-4324-B52D-E1F5F627B7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228C0C-F774-4270-99CB-314B07EBFBE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E4487CEA-7875-4327-875F-CA3B32E800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1194</Words>
  <Application>Microsoft Office PowerPoint</Application>
  <PresentationFormat>Widescreen</PresentationFormat>
  <Paragraphs>152</Paragraphs>
  <Slides>25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</vt:lpstr>
      <vt:lpstr>Century Gothic</vt:lpstr>
      <vt:lpstr>Garamond</vt:lpstr>
      <vt:lpstr>Helvetica Neue</vt:lpstr>
      <vt:lpstr>Wingdings</vt:lpstr>
      <vt:lpstr>SavonVTI</vt:lpstr>
      <vt:lpstr>Infection control with covid19 precaution's</vt:lpstr>
      <vt:lpstr> What is Infection Control? </vt:lpstr>
      <vt:lpstr>COVID 19 </vt:lpstr>
      <vt:lpstr> COVID 19  </vt:lpstr>
      <vt:lpstr>                                           Symptoms </vt:lpstr>
      <vt:lpstr>Precautions</vt:lpstr>
      <vt:lpstr>Precautions</vt:lpstr>
      <vt:lpstr> Treatment </vt:lpstr>
      <vt:lpstr>PowerPoint Presentation</vt:lpstr>
      <vt:lpstr> High risk People</vt:lpstr>
      <vt:lpstr>Preventing spread COVID 19.</vt:lpstr>
      <vt:lpstr>Handwashing Tips Handwashing technique areas frequently missed? </vt:lpstr>
      <vt:lpstr>Types of test </vt:lpstr>
      <vt:lpstr>Preventing spread COVID 19</vt:lpstr>
      <vt:lpstr> Children and young people </vt:lpstr>
      <vt:lpstr> PETS </vt:lpstr>
      <vt:lpstr>Stress </vt:lpstr>
      <vt:lpstr>What infections can you be exposed to in your job role? </vt:lpstr>
      <vt:lpstr>Infectious waste</vt:lpstr>
      <vt:lpstr>Infectious waste</vt:lpstr>
      <vt:lpstr> Standard Precautions. </vt:lpstr>
      <vt:lpstr>Standard Precautions.</vt:lpstr>
      <vt:lpstr>Questions</vt:lpstr>
      <vt:lpstr> Which of these is an infectious waste?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2020-09-25T20:47:43Z</dcterms:created>
  <dcterms:modified xsi:type="dcterms:W3CDTF">2020-10-22T07:20:10Z</dcterms:modified>
</cp:coreProperties>
</file>